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304" r:id="rId3"/>
    <p:sldId id="302" r:id="rId4"/>
    <p:sldId id="271" r:id="rId5"/>
    <p:sldId id="298" r:id="rId6"/>
    <p:sldId id="272" r:id="rId7"/>
    <p:sldId id="310" r:id="rId8"/>
    <p:sldId id="264" r:id="rId9"/>
    <p:sldId id="311" r:id="rId10"/>
    <p:sldId id="294" r:id="rId11"/>
    <p:sldId id="308" r:id="rId12"/>
    <p:sldId id="296" r:id="rId13"/>
    <p:sldId id="293" r:id="rId14"/>
    <p:sldId id="307" r:id="rId15"/>
    <p:sldId id="268" r:id="rId16"/>
  </p:sldIdLst>
  <p:sldSz cx="12188825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inarson, Nadine" initials="EN" lastIdx="1" clrIdx="0">
    <p:extLst>
      <p:ext uri="{19B8F6BF-5375-455C-9EA6-DF929625EA0E}">
        <p15:presenceInfo xmlns:p15="http://schemas.microsoft.com/office/powerpoint/2012/main" userId="S-1-5-21-85988526-1538548721-1197542801-174959" providerId="AD"/>
      </p:ext>
    </p:extLst>
  </p:cmAuthor>
  <p:cmAuthor id="2" name="Beavis, Katherine" initials="BK" lastIdx="1" clrIdx="1">
    <p:extLst>
      <p:ext uri="{19B8F6BF-5375-455C-9EA6-DF929625EA0E}">
        <p15:presenceInfo xmlns:p15="http://schemas.microsoft.com/office/powerpoint/2012/main" userId="S-1-5-21-85988526-1538548721-1197542801-10080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99" autoAdjust="0"/>
    <p:restoredTop sz="93945" autoAdjust="0"/>
  </p:normalViewPr>
  <p:slideViewPr>
    <p:cSldViewPr snapToGrid="0" snapToObjects="1">
      <p:cViewPr varScale="1">
        <p:scale>
          <a:sx n="115" d="100"/>
          <a:sy n="115" d="100"/>
        </p:scale>
        <p:origin x="396" y="108"/>
      </p:cViewPr>
      <p:guideLst>
        <p:guide orient="horz" pos="2160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382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image" Target="../media/image4.jpg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image" Target="../media/image4.jpg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06353A-0AD6-4CA2-911A-A7B69D3887F0}" type="doc">
      <dgm:prSet loTypeId="urn:microsoft.com/office/officeart/2005/8/layout/cycle6" loCatId="cycle" qsTypeId="urn:microsoft.com/office/officeart/2005/8/quickstyle/simple2" qsCatId="simple" csTypeId="urn:microsoft.com/office/officeart/2005/8/colors/accent1_5" csCatId="accent1" phldr="1"/>
      <dgm:spPr/>
      <dgm:t>
        <a:bodyPr/>
        <a:lstStyle/>
        <a:p>
          <a:endParaRPr lang="en-CA"/>
        </a:p>
      </dgm:t>
    </dgm:pt>
    <dgm:pt modelId="{883CBDEE-E6B2-4D32-81FD-7E80324A2569}">
      <dgm:prSet phldrT="[Text]"/>
      <dgm:spPr/>
      <dgm:t>
        <a:bodyPr/>
        <a:lstStyle/>
        <a:p>
          <a:r>
            <a:rPr lang="en-CA" dirty="0" smtClean="0">
              <a:latin typeface="Century Gothic" panose="020B0502020202020204" pitchFamily="34" charset="0"/>
            </a:rPr>
            <a:t>Transport Canada</a:t>
          </a:r>
          <a:endParaRPr lang="en-CA" dirty="0">
            <a:latin typeface="Century Gothic" panose="020B0502020202020204" pitchFamily="34" charset="0"/>
          </a:endParaRPr>
        </a:p>
      </dgm:t>
    </dgm:pt>
    <dgm:pt modelId="{6C0EB098-6E42-4D0C-B571-7D377310C7F3}" type="parTrans" cxnId="{402AC05D-44B0-4487-88B8-E8F9CBD2BA1B}">
      <dgm:prSet/>
      <dgm:spPr/>
      <dgm:t>
        <a:bodyPr/>
        <a:lstStyle/>
        <a:p>
          <a:endParaRPr lang="en-CA"/>
        </a:p>
      </dgm:t>
    </dgm:pt>
    <dgm:pt modelId="{E318E7D1-AA0F-48B3-9385-A888F4B93D22}" type="sibTrans" cxnId="{402AC05D-44B0-4487-88B8-E8F9CBD2BA1B}">
      <dgm:prSet/>
      <dgm:spPr/>
      <dgm:t>
        <a:bodyPr/>
        <a:lstStyle/>
        <a:p>
          <a:endParaRPr lang="en-CA"/>
        </a:p>
      </dgm:t>
    </dgm:pt>
    <dgm:pt modelId="{03583763-2B70-4241-B946-6F1A9F81EBF6}">
      <dgm:prSet phldrT="[Text]"/>
      <dgm:spPr/>
      <dgm:t>
        <a:bodyPr/>
        <a:lstStyle/>
        <a:p>
          <a:r>
            <a:rPr lang="en-CA" dirty="0" smtClean="0">
              <a:latin typeface="Century Gothic" panose="020B0502020202020204" pitchFamily="34" charset="0"/>
            </a:rPr>
            <a:t>Fisheries and Oceans Canada</a:t>
          </a:r>
          <a:endParaRPr lang="en-CA" dirty="0">
            <a:latin typeface="Century Gothic" panose="020B0502020202020204" pitchFamily="34" charset="0"/>
          </a:endParaRPr>
        </a:p>
      </dgm:t>
    </dgm:pt>
    <dgm:pt modelId="{83306812-0920-48BF-AD9F-5DFCD3E07FB4}" type="parTrans" cxnId="{F0EDCBF9-969D-456D-B9A0-9D6799D1E2CF}">
      <dgm:prSet/>
      <dgm:spPr/>
      <dgm:t>
        <a:bodyPr/>
        <a:lstStyle/>
        <a:p>
          <a:endParaRPr lang="en-CA"/>
        </a:p>
      </dgm:t>
    </dgm:pt>
    <dgm:pt modelId="{E5AF0B56-8F96-4264-98FB-A61CBCD643DC}" type="sibTrans" cxnId="{F0EDCBF9-969D-456D-B9A0-9D6799D1E2CF}">
      <dgm:prSet/>
      <dgm:spPr/>
      <dgm:t>
        <a:bodyPr/>
        <a:lstStyle/>
        <a:p>
          <a:endParaRPr lang="en-CA"/>
        </a:p>
      </dgm:t>
    </dgm:pt>
    <dgm:pt modelId="{E0902389-7913-4A1B-973F-68F11E96C308}">
      <dgm:prSet phldrT="[Text]"/>
      <dgm:spPr/>
      <dgm:t>
        <a:bodyPr/>
        <a:lstStyle/>
        <a:p>
          <a:r>
            <a:rPr lang="en-CA" dirty="0" smtClean="0">
              <a:latin typeface="Century Gothic" panose="020B0502020202020204" pitchFamily="34" charset="0"/>
            </a:rPr>
            <a:t>Canadian Coast Guard</a:t>
          </a:r>
          <a:endParaRPr lang="en-CA" dirty="0">
            <a:latin typeface="Century Gothic" panose="020B0502020202020204" pitchFamily="34" charset="0"/>
          </a:endParaRPr>
        </a:p>
      </dgm:t>
    </dgm:pt>
    <dgm:pt modelId="{76C3D9FD-CF1D-4711-B6C5-0FE2B118E3DE}" type="parTrans" cxnId="{123C6A94-3F7A-4776-B6B7-D89B5FEB0DC4}">
      <dgm:prSet/>
      <dgm:spPr/>
      <dgm:t>
        <a:bodyPr/>
        <a:lstStyle/>
        <a:p>
          <a:endParaRPr lang="en-CA"/>
        </a:p>
      </dgm:t>
    </dgm:pt>
    <dgm:pt modelId="{509AFE93-8C9E-4644-989F-606F175F252B}" type="sibTrans" cxnId="{123C6A94-3F7A-4776-B6B7-D89B5FEB0DC4}">
      <dgm:prSet/>
      <dgm:spPr/>
      <dgm:t>
        <a:bodyPr/>
        <a:lstStyle/>
        <a:p>
          <a:endParaRPr lang="en-CA"/>
        </a:p>
      </dgm:t>
    </dgm:pt>
    <dgm:pt modelId="{B75241AE-E313-450F-B39E-7B033933CD31}">
      <dgm:prSet phldrT="[Text]"/>
      <dgm:spPr/>
      <dgm:t>
        <a:bodyPr/>
        <a:lstStyle/>
        <a:p>
          <a:r>
            <a:rPr lang="en-CA" dirty="0" smtClean="0">
              <a:latin typeface="Century Gothic" panose="020B0502020202020204" pitchFamily="34" charset="0"/>
            </a:rPr>
            <a:t>Environment and Climate Change Canada</a:t>
          </a:r>
          <a:endParaRPr lang="en-CA" dirty="0">
            <a:latin typeface="Century Gothic" panose="020B0502020202020204" pitchFamily="34" charset="0"/>
          </a:endParaRPr>
        </a:p>
      </dgm:t>
    </dgm:pt>
    <dgm:pt modelId="{2AFB3A46-7342-4B7C-9D07-F10D0523E84F}" type="parTrans" cxnId="{EE103B23-9779-4282-8565-B83A71253D05}">
      <dgm:prSet/>
      <dgm:spPr/>
      <dgm:t>
        <a:bodyPr/>
        <a:lstStyle/>
        <a:p>
          <a:endParaRPr lang="en-CA"/>
        </a:p>
      </dgm:t>
    </dgm:pt>
    <dgm:pt modelId="{0F55F961-E864-429D-97D7-3E9D96C61C3B}" type="sibTrans" cxnId="{EE103B23-9779-4282-8565-B83A71253D05}">
      <dgm:prSet/>
      <dgm:spPr/>
      <dgm:t>
        <a:bodyPr/>
        <a:lstStyle/>
        <a:p>
          <a:endParaRPr lang="en-CA"/>
        </a:p>
      </dgm:t>
    </dgm:pt>
    <dgm:pt modelId="{3913E066-A32E-4147-BEB0-59E43A64CE77}">
      <dgm:prSet phldrT="[Text]"/>
      <dgm:spPr/>
      <dgm:t>
        <a:bodyPr/>
        <a:lstStyle/>
        <a:p>
          <a:r>
            <a:rPr lang="en-CA" dirty="0" smtClean="0">
              <a:latin typeface="Century Gothic" panose="020B0502020202020204" pitchFamily="34" charset="0"/>
            </a:rPr>
            <a:t>Natural Resources Canada</a:t>
          </a:r>
          <a:endParaRPr lang="en-CA" dirty="0">
            <a:latin typeface="Century Gothic" panose="020B0502020202020204" pitchFamily="34" charset="0"/>
          </a:endParaRPr>
        </a:p>
      </dgm:t>
    </dgm:pt>
    <dgm:pt modelId="{3F288344-447D-47FE-A680-A761114B7D33}" type="parTrans" cxnId="{099B2D06-DEAF-42D0-96CD-3EE9648A2B5B}">
      <dgm:prSet/>
      <dgm:spPr/>
      <dgm:t>
        <a:bodyPr/>
        <a:lstStyle/>
        <a:p>
          <a:endParaRPr lang="en-CA"/>
        </a:p>
      </dgm:t>
    </dgm:pt>
    <dgm:pt modelId="{1BDCA303-3D5F-479C-A657-9BBC72C77C98}" type="sibTrans" cxnId="{099B2D06-DEAF-42D0-96CD-3EE9648A2B5B}">
      <dgm:prSet/>
      <dgm:spPr/>
      <dgm:t>
        <a:bodyPr/>
        <a:lstStyle/>
        <a:p>
          <a:endParaRPr lang="en-CA"/>
        </a:p>
      </dgm:t>
    </dgm:pt>
    <dgm:pt modelId="{D0B7818B-9020-4903-BEAD-FE88A8BCEF14}" type="pres">
      <dgm:prSet presAssocID="{2606353A-0AD6-4CA2-911A-A7B69D3887F0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CA"/>
        </a:p>
      </dgm:t>
    </dgm:pt>
    <dgm:pt modelId="{DEC404C4-129D-49D5-A03A-15E8CBEFF034}" type="pres">
      <dgm:prSet presAssocID="{883CBDEE-E6B2-4D32-81FD-7E80324A2569}" presName="node" presStyleLbl="node1" presStyleIdx="0" presStyleCnt="5" custScaleX="144607" custScaleY="122152" custRadScaleRad="97086" custRadScaleInc="-27941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5E248150-C344-4DC3-B68D-75F8373590A6}" type="pres">
      <dgm:prSet presAssocID="{883CBDEE-E6B2-4D32-81FD-7E80324A2569}" presName="spNode" presStyleCnt="0"/>
      <dgm:spPr/>
      <dgm:t>
        <a:bodyPr/>
        <a:lstStyle/>
        <a:p>
          <a:endParaRPr lang="en-US"/>
        </a:p>
      </dgm:t>
    </dgm:pt>
    <dgm:pt modelId="{6F958BA7-6C2A-4382-B45A-8B59D7032416}" type="pres">
      <dgm:prSet presAssocID="{E318E7D1-AA0F-48B3-9385-A888F4B93D22}" presName="sibTrans" presStyleLbl="sibTrans1D1" presStyleIdx="0" presStyleCnt="5"/>
      <dgm:spPr/>
      <dgm:t>
        <a:bodyPr/>
        <a:lstStyle/>
        <a:p>
          <a:endParaRPr lang="en-CA"/>
        </a:p>
      </dgm:t>
    </dgm:pt>
    <dgm:pt modelId="{6C4B20F7-7333-421E-9A8B-066BB16FB150}" type="pres">
      <dgm:prSet presAssocID="{03583763-2B70-4241-B946-6F1A9F81EBF6}" presName="node" presStyleLbl="node1" presStyleIdx="1" presStyleCnt="5" custScaleX="144607" custScaleY="122152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85E6BBCC-F72B-42A5-8858-450C5A8C0A03}" type="pres">
      <dgm:prSet presAssocID="{03583763-2B70-4241-B946-6F1A9F81EBF6}" presName="spNode" presStyleCnt="0"/>
      <dgm:spPr/>
      <dgm:t>
        <a:bodyPr/>
        <a:lstStyle/>
        <a:p>
          <a:endParaRPr lang="en-US"/>
        </a:p>
      </dgm:t>
    </dgm:pt>
    <dgm:pt modelId="{1D406071-DC5E-4FF5-826E-75BB42A1EBAC}" type="pres">
      <dgm:prSet presAssocID="{E5AF0B56-8F96-4264-98FB-A61CBCD643DC}" presName="sibTrans" presStyleLbl="sibTrans1D1" presStyleIdx="1" presStyleCnt="5"/>
      <dgm:spPr/>
      <dgm:t>
        <a:bodyPr/>
        <a:lstStyle/>
        <a:p>
          <a:endParaRPr lang="en-CA"/>
        </a:p>
      </dgm:t>
    </dgm:pt>
    <dgm:pt modelId="{15429478-B72A-49D2-89BB-DE5B2FB9907C}" type="pres">
      <dgm:prSet presAssocID="{E0902389-7913-4A1B-973F-68F11E96C308}" presName="node" presStyleLbl="node1" presStyleIdx="2" presStyleCnt="5" custScaleX="144607" custScaleY="122152" custRadScaleRad="98914" custRadScaleInc="-151033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4FD05668-4C96-42F1-928B-EF73A1BEC3A5}" type="pres">
      <dgm:prSet presAssocID="{E0902389-7913-4A1B-973F-68F11E96C308}" presName="spNode" presStyleCnt="0"/>
      <dgm:spPr/>
      <dgm:t>
        <a:bodyPr/>
        <a:lstStyle/>
        <a:p>
          <a:endParaRPr lang="en-US"/>
        </a:p>
      </dgm:t>
    </dgm:pt>
    <dgm:pt modelId="{47FD9063-3BE0-46BC-9888-1FC5D97CE5FC}" type="pres">
      <dgm:prSet presAssocID="{509AFE93-8C9E-4644-989F-606F175F252B}" presName="sibTrans" presStyleLbl="sibTrans1D1" presStyleIdx="2" presStyleCnt="5"/>
      <dgm:spPr/>
      <dgm:t>
        <a:bodyPr/>
        <a:lstStyle/>
        <a:p>
          <a:endParaRPr lang="en-CA"/>
        </a:p>
      </dgm:t>
    </dgm:pt>
    <dgm:pt modelId="{7F166B86-D833-4FBC-9944-4AE2543D0270}" type="pres">
      <dgm:prSet presAssocID="{B75241AE-E313-450F-B39E-7B033933CD31}" presName="node" presStyleLbl="node1" presStyleIdx="3" presStyleCnt="5" custScaleX="144607" custScaleY="122152" custRadScaleRad="85645" custRadScaleInc="-64095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D14A24A3-E50D-4D2B-AA6C-5206E1E8F768}" type="pres">
      <dgm:prSet presAssocID="{B75241AE-E313-450F-B39E-7B033933CD31}" presName="spNode" presStyleCnt="0"/>
      <dgm:spPr/>
      <dgm:t>
        <a:bodyPr/>
        <a:lstStyle/>
        <a:p>
          <a:endParaRPr lang="en-US"/>
        </a:p>
      </dgm:t>
    </dgm:pt>
    <dgm:pt modelId="{84C3532E-ABB7-4F39-ABE0-5378254BA03A}" type="pres">
      <dgm:prSet presAssocID="{0F55F961-E864-429D-97D7-3E9D96C61C3B}" presName="sibTrans" presStyleLbl="sibTrans1D1" presStyleIdx="3" presStyleCnt="5"/>
      <dgm:spPr/>
      <dgm:t>
        <a:bodyPr/>
        <a:lstStyle/>
        <a:p>
          <a:endParaRPr lang="en-CA"/>
        </a:p>
      </dgm:t>
    </dgm:pt>
    <dgm:pt modelId="{34A100B8-3FE8-4450-8B91-9457A9673B88}" type="pres">
      <dgm:prSet presAssocID="{3913E066-A32E-4147-BEB0-59E43A64CE77}" presName="node" presStyleLbl="node1" presStyleIdx="4" presStyleCnt="5" custScaleX="144607" custScaleY="122152" custRadScaleRad="96189" custRadScaleInc="-51275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FC4DB4ED-12C3-4C05-9B19-B59326074196}" type="pres">
      <dgm:prSet presAssocID="{3913E066-A32E-4147-BEB0-59E43A64CE77}" presName="spNode" presStyleCnt="0"/>
      <dgm:spPr/>
      <dgm:t>
        <a:bodyPr/>
        <a:lstStyle/>
        <a:p>
          <a:endParaRPr lang="en-US"/>
        </a:p>
      </dgm:t>
    </dgm:pt>
    <dgm:pt modelId="{90FC1FC3-3AF7-44AE-88B0-BEC5AAA53BD8}" type="pres">
      <dgm:prSet presAssocID="{1BDCA303-3D5F-479C-A657-9BBC72C77C98}" presName="sibTrans" presStyleLbl="sibTrans1D1" presStyleIdx="4" presStyleCnt="5"/>
      <dgm:spPr/>
      <dgm:t>
        <a:bodyPr/>
        <a:lstStyle/>
        <a:p>
          <a:endParaRPr lang="en-CA"/>
        </a:p>
      </dgm:t>
    </dgm:pt>
  </dgm:ptLst>
  <dgm:cxnLst>
    <dgm:cxn modelId="{56520069-AF22-4214-9183-AEAE6839AE68}" type="presOf" srcId="{E0902389-7913-4A1B-973F-68F11E96C308}" destId="{15429478-B72A-49D2-89BB-DE5B2FB9907C}" srcOrd="0" destOrd="0" presId="urn:microsoft.com/office/officeart/2005/8/layout/cycle6"/>
    <dgm:cxn modelId="{402AC05D-44B0-4487-88B8-E8F9CBD2BA1B}" srcId="{2606353A-0AD6-4CA2-911A-A7B69D3887F0}" destId="{883CBDEE-E6B2-4D32-81FD-7E80324A2569}" srcOrd="0" destOrd="0" parTransId="{6C0EB098-6E42-4D0C-B571-7D377310C7F3}" sibTransId="{E318E7D1-AA0F-48B3-9385-A888F4B93D22}"/>
    <dgm:cxn modelId="{E83902B5-1C29-4070-A0DB-D77A8BBC1B7D}" type="presOf" srcId="{509AFE93-8C9E-4644-989F-606F175F252B}" destId="{47FD9063-3BE0-46BC-9888-1FC5D97CE5FC}" srcOrd="0" destOrd="0" presId="urn:microsoft.com/office/officeart/2005/8/layout/cycle6"/>
    <dgm:cxn modelId="{EE103B23-9779-4282-8565-B83A71253D05}" srcId="{2606353A-0AD6-4CA2-911A-A7B69D3887F0}" destId="{B75241AE-E313-450F-B39E-7B033933CD31}" srcOrd="3" destOrd="0" parTransId="{2AFB3A46-7342-4B7C-9D07-F10D0523E84F}" sibTransId="{0F55F961-E864-429D-97D7-3E9D96C61C3B}"/>
    <dgm:cxn modelId="{F3E60BF5-FB5F-479B-890E-7703242DA3F7}" type="presOf" srcId="{2606353A-0AD6-4CA2-911A-A7B69D3887F0}" destId="{D0B7818B-9020-4903-BEAD-FE88A8BCEF14}" srcOrd="0" destOrd="0" presId="urn:microsoft.com/office/officeart/2005/8/layout/cycle6"/>
    <dgm:cxn modelId="{111770C9-C854-4AA9-9E61-E6E35BC0658D}" type="presOf" srcId="{B75241AE-E313-450F-B39E-7B033933CD31}" destId="{7F166B86-D833-4FBC-9944-4AE2543D0270}" srcOrd="0" destOrd="0" presId="urn:microsoft.com/office/officeart/2005/8/layout/cycle6"/>
    <dgm:cxn modelId="{61FA9CED-2AB7-4966-8071-FE78E91CEFEF}" type="presOf" srcId="{0F55F961-E864-429D-97D7-3E9D96C61C3B}" destId="{84C3532E-ABB7-4F39-ABE0-5378254BA03A}" srcOrd="0" destOrd="0" presId="urn:microsoft.com/office/officeart/2005/8/layout/cycle6"/>
    <dgm:cxn modelId="{3695EC1F-9BDD-4B1C-A6C5-5D6BFDA4FA6C}" type="presOf" srcId="{03583763-2B70-4241-B946-6F1A9F81EBF6}" destId="{6C4B20F7-7333-421E-9A8B-066BB16FB150}" srcOrd="0" destOrd="0" presId="urn:microsoft.com/office/officeart/2005/8/layout/cycle6"/>
    <dgm:cxn modelId="{5A09DDCF-C8CE-4893-9026-3FB5832FA14E}" type="presOf" srcId="{3913E066-A32E-4147-BEB0-59E43A64CE77}" destId="{34A100B8-3FE8-4450-8B91-9457A9673B88}" srcOrd="0" destOrd="0" presId="urn:microsoft.com/office/officeart/2005/8/layout/cycle6"/>
    <dgm:cxn modelId="{F5DA23F3-B5CE-4CD6-A7C6-59656485D175}" type="presOf" srcId="{E5AF0B56-8F96-4264-98FB-A61CBCD643DC}" destId="{1D406071-DC5E-4FF5-826E-75BB42A1EBAC}" srcOrd="0" destOrd="0" presId="urn:microsoft.com/office/officeart/2005/8/layout/cycle6"/>
    <dgm:cxn modelId="{F0EDCBF9-969D-456D-B9A0-9D6799D1E2CF}" srcId="{2606353A-0AD6-4CA2-911A-A7B69D3887F0}" destId="{03583763-2B70-4241-B946-6F1A9F81EBF6}" srcOrd="1" destOrd="0" parTransId="{83306812-0920-48BF-AD9F-5DFCD3E07FB4}" sibTransId="{E5AF0B56-8F96-4264-98FB-A61CBCD643DC}"/>
    <dgm:cxn modelId="{123C6A94-3F7A-4776-B6B7-D89B5FEB0DC4}" srcId="{2606353A-0AD6-4CA2-911A-A7B69D3887F0}" destId="{E0902389-7913-4A1B-973F-68F11E96C308}" srcOrd="2" destOrd="0" parTransId="{76C3D9FD-CF1D-4711-B6C5-0FE2B118E3DE}" sibTransId="{509AFE93-8C9E-4644-989F-606F175F252B}"/>
    <dgm:cxn modelId="{6268568F-9EC3-431B-BC07-7F7B0E75F18C}" type="presOf" srcId="{883CBDEE-E6B2-4D32-81FD-7E80324A2569}" destId="{DEC404C4-129D-49D5-A03A-15E8CBEFF034}" srcOrd="0" destOrd="0" presId="urn:microsoft.com/office/officeart/2005/8/layout/cycle6"/>
    <dgm:cxn modelId="{099B2D06-DEAF-42D0-96CD-3EE9648A2B5B}" srcId="{2606353A-0AD6-4CA2-911A-A7B69D3887F0}" destId="{3913E066-A32E-4147-BEB0-59E43A64CE77}" srcOrd="4" destOrd="0" parTransId="{3F288344-447D-47FE-A680-A761114B7D33}" sibTransId="{1BDCA303-3D5F-479C-A657-9BBC72C77C98}"/>
    <dgm:cxn modelId="{9223EFCF-E449-4ACA-8521-1EAE89C96455}" type="presOf" srcId="{E318E7D1-AA0F-48B3-9385-A888F4B93D22}" destId="{6F958BA7-6C2A-4382-B45A-8B59D7032416}" srcOrd="0" destOrd="0" presId="urn:microsoft.com/office/officeart/2005/8/layout/cycle6"/>
    <dgm:cxn modelId="{D5FAF772-6F65-4ACC-9C85-9C9520F87685}" type="presOf" srcId="{1BDCA303-3D5F-479C-A657-9BBC72C77C98}" destId="{90FC1FC3-3AF7-44AE-88B0-BEC5AAA53BD8}" srcOrd="0" destOrd="0" presId="urn:microsoft.com/office/officeart/2005/8/layout/cycle6"/>
    <dgm:cxn modelId="{08278F0B-7F26-4910-8BA9-7A40BA0E553F}" type="presParOf" srcId="{D0B7818B-9020-4903-BEAD-FE88A8BCEF14}" destId="{DEC404C4-129D-49D5-A03A-15E8CBEFF034}" srcOrd="0" destOrd="0" presId="urn:microsoft.com/office/officeart/2005/8/layout/cycle6"/>
    <dgm:cxn modelId="{AF0A92DD-81D2-4620-98D7-57359DB6CC91}" type="presParOf" srcId="{D0B7818B-9020-4903-BEAD-FE88A8BCEF14}" destId="{5E248150-C344-4DC3-B68D-75F8373590A6}" srcOrd="1" destOrd="0" presId="urn:microsoft.com/office/officeart/2005/8/layout/cycle6"/>
    <dgm:cxn modelId="{6FE56BB0-F02C-4CB5-92AF-EB04F5847A1F}" type="presParOf" srcId="{D0B7818B-9020-4903-BEAD-FE88A8BCEF14}" destId="{6F958BA7-6C2A-4382-B45A-8B59D7032416}" srcOrd="2" destOrd="0" presId="urn:microsoft.com/office/officeart/2005/8/layout/cycle6"/>
    <dgm:cxn modelId="{9F8CC24F-2F1C-4E8A-B326-4B0E70A68B0E}" type="presParOf" srcId="{D0B7818B-9020-4903-BEAD-FE88A8BCEF14}" destId="{6C4B20F7-7333-421E-9A8B-066BB16FB150}" srcOrd="3" destOrd="0" presId="urn:microsoft.com/office/officeart/2005/8/layout/cycle6"/>
    <dgm:cxn modelId="{D5149EB3-84C7-4DFE-9DEE-FE74FDF899A7}" type="presParOf" srcId="{D0B7818B-9020-4903-BEAD-FE88A8BCEF14}" destId="{85E6BBCC-F72B-42A5-8858-450C5A8C0A03}" srcOrd="4" destOrd="0" presId="urn:microsoft.com/office/officeart/2005/8/layout/cycle6"/>
    <dgm:cxn modelId="{480E7C6E-6950-4A8B-B2B7-7187E84BBCDC}" type="presParOf" srcId="{D0B7818B-9020-4903-BEAD-FE88A8BCEF14}" destId="{1D406071-DC5E-4FF5-826E-75BB42A1EBAC}" srcOrd="5" destOrd="0" presId="urn:microsoft.com/office/officeart/2005/8/layout/cycle6"/>
    <dgm:cxn modelId="{29170677-654A-47C6-9BAF-1CF9107B1BAE}" type="presParOf" srcId="{D0B7818B-9020-4903-BEAD-FE88A8BCEF14}" destId="{15429478-B72A-49D2-89BB-DE5B2FB9907C}" srcOrd="6" destOrd="0" presId="urn:microsoft.com/office/officeart/2005/8/layout/cycle6"/>
    <dgm:cxn modelId="{A6BFEE0E-3A91-4CB0-9D0E-C5740E4AF4FD}" type="presParOf" srcId="{D0B7818B-9020-4903-BEAD-FE88A8BCEF14}" destId="{4FD05668-4C96-42F1-928B-EF73A1BEC3A5}" srcOrd="7" destOrd="0" presId="urn:microsoft.com/office/officeart/2005/8/layout/cycle6"/>
    <dgm:cxn modelId="{488DD996-847A-4C05-902E-BD3F0CE83042}" type="presParOf" srcId="{D0B7818B-9020-4903-BEAD-FE88A8BCEF14}" destId="{47FD9063-3BE0-46BC-9888-1FC5D97CE5FC}" srcOrd="8" destOrd="0" presId="urn:microsoft.com/office/officeart/2005/8/layout/cycle6"/>
    <dgm:cxn modelId="{40501B1C-36C0-4F17-ACFB-C5C337FE30D3}" type="presParOf" srcId="{D0B7818B-9020-4903-BEAD-FE88A8BCEF14}" destId="{7F166B86-D833-4FBC-9944-4AE2543D0270}" srcOrd="9" destOrd="0" presId="urn:microsoft.com/office/officeart/2005/8/layout/cycle6"/>
    <dgm:cxn modelId="{82D7A384-B486-41CE-AA0E-FEE73C8A8334}" type="presParOf" srcId="{D0B7818B-9020-4903-BEAD-FE88A8BCEF14}" destId="{D14A24A3-E50D-4D2B-AA6C-5206E1E8F768}" srcOrd="10" destOrd="0" presId="urn:microsoft.com/office/officeart/2005/8/layout/cycle6"/>
    <dgm:cxn modelId="{CAD7FCDF-3DB8-4434-964E-6BDD51A050BB}" type="presParOf" srcId="{D0B7818B-9020-4903-BEAD-FE88A8BCEF14}" destId="{84C3532E-ABB7-4F39-ABE0-5378254BA03A}" srcOrd="11" destOrd="0" presId="urn:microsoft.com/office/officeart/2005/8/layout/cycle6"/>
    <dgm:cxn modelId="{7BE55426-18A0-43B3-AB7B-DB584A457E4A}" type="presParOf" srcId="{D0B7818B-9020-4903-BEAD-FE88A8BCEF14}" destId="{34A100B8-3FE8-4450-8B91-9457A9673B88}" srcOrd="12" destOrd="0" presId="urn:microsoft.com/office/officeart/2005/8/layout/cycle6"/>
    <dgm:cxn modelId="{BACA925E-808C-4CEC-A70D-37125C386D39}" type="presParOf" srcId="{D0B7818B-9020-4903-BEAD-FE88A8BCEF14}" destId="{FC4DB4ED-12C3-4C05-9B19-B59326074196}" srcOrd="13" destOrd="0" presId="urn:microsoft.com/office/officeart/2005/8/layout/cycle6"/>
    <dgm:cxn modelId="{3F9EE634-40F8-4E58-9F5F-1BAE53EB8BFD}" type="presParOf" srcId="{D0B7818B-9020-4903-BEAD-FE88A8BCEF14}" destId="{90FC1FC3-3AF7-44AE-88B0-BEC5AAA53BD8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FADD8C6-2283-4F02-B6AB-363FB6F56630}" type="doc">
      <dgm:prSet loTypeId="urn:microsoft.com/office/officeart/2005/8/layout/chart3" loCatId="cycl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CA"/>
        </a:p>
      </dgm:t>
    </dgm:pt>
    <dgm:pt modelId="{0A91F775-DD05-4908-8F36-0CC15378EFA9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dirty="0" smtClean="0">
              <a:latin typeface="Century Gothic" panose="020B0502020202020204" pitchFamily="34" charset="0"/>
            </a:rPr>
            <a:t>Marine Industry</a:t>
          </a:r>
          <a:endParaRPr lang="en-US" dirty="0">
            <a:latin typeface="Century Gothic" panose="020B0502020202020204" pitchFamily="34" charset="0"/>
          </a:endParaRPr>
        </a:p>
      </dgm:t>
    </dgm:pt>
    <dgm:pt modelId="{D67B5A09-D39E-4495-AAE6-69866DF2C981}" type="parTrans" cxnId="{5EF8999A-06EA-46F7-83FB-61D6340D947E}">
      <dgm:prSet/>
      <dgm:spPr/>
      <dgm:t>
        <a:bodyPr/>
        <a:lstStyle/>
        <a:p>
          <a:endParaRPr lang="en-US"/>
        </a:p>
      </dgm:t>
    </dgm:pt>
    <dgm:pt modelId="{36AC56EA-2C70-4B08-A532-F9B109C40A26}" type="sibTrans" cxnId="{5EF8999A-06EA-46F7-83FB-61D6340D947E}">
      <dgm:prSet/>
      <dgm:spPr/>
      <dgm:t>
        <a:bodyPr/>
        <a:lstStyle/>
        <a:p>
          <a:endParaRPr lang="en-US"/>
        </a:p>
      </dgm:t>
    </dgm:pt>
    <dgm:pt modelId="{8A392752-3609-4F4D-80B7-DA806974BC9C}">
      <dgm:prSet phldrT="[Text]"/>
      <dgm:spPr/>
      <dgm:t>
        <a:bodyPr/>
        <a:lstStyle/>
        <a:p>
          <a:r>
            <a:rPr lang="en-US" dirty="0" smtClean="0">
              <a:latin typeface="Century Gothic" panose="020B0502020202020204" pitchFamily="34" charset="0"/>
            </a:rPr>
            <a:t>Scientific Community</a:t>
          </a:r>
          <a:endParaRPr lang="en-US" dirty="0">
            <a:latin typeface="Century Gothic" panose="020B0502020202020204" pitchFamily="34" charset="0"/>
          </a:endParaRPr>
        </a:p>
      </dgm:t>
    </dgm:pt>
    <dgm:pt modelId="{D84B3974-45A2-4B9F-8CC2-7E18C14D1B8A}" type="parTrans" cxnId="{2F7B6B4B-CAEF-4F18-B966-5AD11140742F}">
      <dgm:prSet/>
      <dgm:spPr/>
      <dgm:t>
        <a:bodyPr/>
        <a:lstStyle/>
        <a:p>
          <a:endParaRPr lang="en-US"/>
        </a:p>
      </dgm:t>
    </dgm:pt>
    <dgm:pt modelId="{13190864-76DE-4C65-9628-39CCF8ED4B34}" type="sibTrans" cxnId="{2F7B6B4B-CAEF-4F18-B966-5AD11140742F}">
      <dgm:prSet/>
      <dgm:spPr/>
      <dgm:t>
        <a:bodyPr/>
        <a:lstStyle/>
        <a:p>
          <a:endParaRPr lang="en-US"/>
        </a:p>
      </dgm:t>
    </dgm:pt>
    <dgm:pt modelId="{8BAE8810-8342-42F5-A1BD-005B6BF7FA94}">
      <dgm:prSet phldrT="[Text]"/>
      <dgm:spPr/>
      <dgm:t>
        <a:bodyPr/>
        <a:lstStyle/>
        <a:p>
          <a:r>
            <a:rPr lang="en-US" dirty="0" smtClean="0">
              <a:latin typeface="Century Gothic" panose="020B0502020202020204" pitchFamily="34" charset="0"/>
            </a:rPr>
            <a:t>Local Communities</a:t>
          </a:r>
          <a:endParaRPr lang="en-US" dirty="0">
            <a:latin typeface="Century Gothic" panose="020B0502020202020204" pitchFamily="34" charset="0"/>
          </a:endParaRPr>
        </a:p>
      </dgm:t>
    </dgm:pt>
    <dgm:pt modelId="{036F45BA-DF2E-4EA1-A564-29025870D7E8}" type="sibTrans" cxnId="{92B3C227-597A-43B2-A0BB-4377EC134D11}">
      <dgm:prSet/>
      <dgm:spPr/>
      <dgm:t>
        <a:bodyPr/>
        <a:lstStyle/>
        <a:p>
          <a:endParaRPr lang="en-US"/>
        </a:p>
      </dgm:t>
    </dgm:pt>
    <dgm:pt modelId="{AADE967B-A749-4A8C-A5C4-3F8CACAA5F36}" type="parTrans" cxnId="{92B3C227-597A-43B2-A0BB-4377EC134D11}">
      <dgm:prSet/>
      <dgm:spPr/>
      <dgm:t>
        <a:bodyPr/>
        <a:lstStyle/>
        <a:p>
          <a:endParaRPr lang="en-US"/>
        </a:p>
      </dgm:t>
    </dgm:pt>
    <dgm:pt modelId="{A6F153F1-D29E-4BDA-B0CA-2C5F45BA5EAF}">
      <dgm:prSet/>
      <dgm:spPr/>
      <dgm:t>
        <a:bodyPr/>
        <a:lstStyle/>
        <a:p>
          <a:r>
            <a:rPr lang="en-US" dirty="0" smtClean="0">
              <a:latin typeface="Century Gothic" panose="020B0502020202020204" pitchFamily="34" charset="0"/>
            </a:rPr>
            <a:t>Other Stakeholders</a:t>
          </a:r>
          <a:endParaRPr lang="en-US" dirty="0">
            <a:latin typeface="Century Gothic" panose="020B0502020202020204" pitchFamily="34" charset="0"/>
          </a:endParaRPr>
        </a:p>
      </dgm:t>
    </dgm:pt>
    <dgm:pt modelId="{B3EE2D43-0B68-4E6E-881D-0061CEA663D4}" type="parTrans" cxnId="{8D4F8250-0199-4A2E-A0EC-28066D4709A3}">
      <dgm:prSet/>
      <dgm:spPr/>
      <dgm:t>
        <a:bodyPr/>
        <a:lstStyle/>
        <a:p>
          <a:endParaRPr lang="en-US"/>
        </a:p>
      </dgm:t>
    </dgm:pt>
    <dgm:pt modelId="{70C85E70-D048-41B6-9BEE-024D7FFB16F0}" type="sibTrans" cxnId="{8D4F8250-0199-4A2E-A0EC-28066D4709A3}">
      <dgm:prSet/>
      <dgm:spPr/>
      <dgm:t>
        <a:bodyPr/>
        <a:lstStyle/>
        <a:p>
          <a:endParaRPr lang="en-US"/>
        </a:p>
      </dgm:t>
    </dgm:pt>
    <dgm:pt modelId="{8DD42636-52AD-48F9-A75A-7CCF6C0CBD0F}" type="pres">
      <dgm:prSet presAssocID="{2FADD8C6-2283-4F02-B6AB-363FB6F56630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CA"/>
        </a:p>
      </dgm:t>
    </dgm:pt>
    <dgm:pt modelId="{901219FC-04FA-4763-8934-61B78CE67DBC}" type="pres">
      <dgm:prSet presAssocID="{2FADD8C6-2283-4F02-B6AB-363FB6F56630}" presName="wedge1" presStyleLbl="node1" presStyleIdx="0" presStyleCnt="4" custLinFactNeighborX="-2441" custLinFactNeighborY="1890"/>
      <dgm:spPr/>
      <dgm:t>
        <a:bodyPr/>
        <a:lstStyle/>
        <a:p>
          <a:endParaRPr lang="en-US"/>
        </a:p>
      </dgm:t>
    </dgm:pt>
    <dgm:pt modelId="{8E49EBE2-56A8-4855-8356-F816F51CFDED}" type="pres">
      <dgm:prSet presAssocID="{2FADD8C6-2283-4F02-B6AB-363FB6F56630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BF057B-5E22-4A3E-84C4-1EA9A0CC7E6F}" type="pres">
      <dgm:prSet presAssocID="{2FADD8C6-2283-4F02-B6AB-363FB6F56630}" presName="wedge2" presStyleLbl="node1" presStyleIdx="1" presStyleCnt="4" custLinFactNeighborX="1773" custLinFactNeighborY="284"/>
      <dgm:spPr/>
      <dgm:t>
        <a:bodyPr/>
        <a:lstStyle/>
        <a:p>
          <a:endParaRPr lang="en-US"/>
        </a:p>
      </dgm:t>
    </dgm:pt>
    <dgm:pt modelId="{062713AA-193D-4DE7-B166-6026545D89C0}" type="pres">
      <dgm:prSet presAssocID="{2FADD8C6-2283-4F02-B6AB-363FB6F56630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392578-44D5-41F8-A0F0-1FDA31C5ACBC}" type="pres">
      <dgm:prSet presAssocID="{2FADD8C6-2283-4F02-B6AB-363FB6F56630}" presName="wedge3" presStyleLbl="node1" presStyleIdx="2" presStyleCnt="4" custLinFactNeighborX="-1304" custLinFactNeighborY="284"/>
      <dgm:spPr/>
      <dgm:t>
        <a:bodyPr/>
        <a:lstStyle/>
        <a:p>
          <a:endParaRPr lang="en-US"/>
        </a:p>
      </dgm:t>
    </dgm:pt>
    <dgm:pt modelId="{EADF7DBA-961A-40D7-8D87-CB881BFC9EA0}" type="pres">
      <dgm:prSet presAssocID="{2FADD8C6-2283-4F02-B6AB-363FB6F56630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EC2F59-7953-454A-B86A-72778785F37D}" type="pres">
      <dgm:prSet presAssocID="{2FADD8C6-2283-4F02-B6AB-363FB6F56630}" presName="wedge4" presStyleLbl="node1" presStyleIdx="3" presStyleCnt="4" custLinFactNeighborX="-1087" custLinFactNeighborY="-2391"/>
      <dgm:spPr/>
      <dgm:t>
        <a:bodyPr/>
        <a:lstStyle/>
        <a:p>
          <a:endParaRPr lang="en-US"/>
        </a:p>
      </dgm:t>
    </dgm:pt>
    <dgm:pt modelId="{3663A9F3-C486-426E-9218-E7F68B768F0F}" type="pres">
      <dgm:prSet presAssocID="{2FADD8C6-2283-4F02-B6AB-363FB6F56630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669C793-E15A-4D53-91B2-E06C494CB1CE}" type="presOf" srcId="{A6F153F1-D29E-4BDA-B0CA-2C5F45BA5EAF}" destId="{062713AA-193D-4DE7-B166-6026545D89C0}" srcOrd="1" destOrd="0" presId="urn:microsoft.com/office/officeart/2005/8/layout/chart3"/>
    <dgm:cxn modelId="{5EF8999A-06EA-46F7-83FB-61D6340D947E}" srcId="{2FADD8C6-2283-4F02-B6AB-363FB6F56630}" destId="{0A91F775-DD05-4908-8F36-0CC15378EFA9}" srcOrd="2" destOrd="0" parTransId="{D67B5A09-D39E-4495-AAE6-69866DF2C981}" sibTransId="{36AC56EA-2C70-4B08-A532-F9B109C40A26}"/>
    <dgm:cxn modelId="{926A6630-2CD4-46AB-8D63-D0184767B2B5}" type="presOf" srcId="{8A392752-3609-4F4D-80B7-DA806974BC9C}" destId="{3663A9F3-C486-426E-9218-E7F68B768F0F}" srcOrd="1" destOrd="0" presId="urn:microsoft.com/office/officeart/2005/8/layout/chart3"/>
    <dgm:cxn modelId="{EC0E82A1-FA07-443D-9EA7-94465F57A8E0}" type="presOf" srcId="{0A91F775-DD05-4908-8F36-0CC15378EFA9}" destId="{3F392578-44D5-41F8-A0F0-1FDA31C5ACBC}" srcOrd="0" destOrd="0" presId="urn:microsoft.com/office/officeart/2005/8/layout/chart3"/>
    <dgm:cxn modelId="{945978AE-3969-4727-A2A9-19395B797002}" type="presOf" srcId="{2FADD8C6-2283-4F02-B6AB-363FB6F56630}" destId="{8DD42636-52AD-48F9-A75A-7CCF6C0CBD0F}" srcOrd="0" destOrd="0" presId="urn:microsoft.com/office/officeart/2005/8/layout/chart3"/>
    <dgm:cxn modelId="{1A522EC6-0DBA-4185-9015-2D6E5736E717}" type="presOf" srcId="{8BAE8810-8342-42F5-A1BD-005B6BF7FA94}" destId="{8E49EBE2-56A8-4855-8356-F816F51CFDED}" srcOrd="1" destOrd="0" presId="urn:microsoft.com/office/officeart/2005/8/layout/chart3"/>
    <dgm:cxn modelId="{D1D9CC69-4A1B-49C1-9896-1029334FD530}" type="presOf" srcId="{A6F153F1-D29E-4BDA-B0CA-2C5F45BA5EAF}" destId="{02BF057B-5E22-4A3E-84C4-1EA9A0CC7E6F}" srcOrd="0" destOrd="0" presId="urn:microsoft.com/office/officeart/2005/8/layout/chart3"/>
    <dgm:cxn modelId="{92B3C227-597A-43B2-A0BB-4377EC134D11}" srcId="{2FADD8C6-2283-4F02-B6AB-363FB6F56630}" destId="{8BAE8810-8342-42F5-A1BD-005B6BF7FA94}" srcOrd="0" destOrd="0" parTransId="{AADE967B-A749-4A8C-A5C4-3F8CACAA5F36}" sibTransId="{036F45BA-DF2E-4EA1-A564-29025870D7E8}"/>
    <dgm:cxn modelId="{E92CDE55-CF8B-432E-97FF-54D897820FE3}" type="presOf" srcId="{8BAE8810-8342-42F5-A1BD-005B6BF7FA94}" destId="{901219FC-04FA-4763-8934-61B78CE67DBC}" srcOrd="0" destOrd="0" presId="urn:microsoft.com/office/officeart/2005/8/layout/chart3"/>
    <dgm:cxn modelId="{2F7B6B4B-CAEF-4F18-B966-5AD11140742F}" srcId="{2FADD8C6-2283-4F02-B6AB-363FB6F56630}" destId="{8A392752-3609-4F4D-80B7-DA806974BC9C}" srcOrd="3" destOrd="0" parTransId="{D84B3974-45A2-4B9F-8CC2-7E18C14D1B8A}" sibTransId="{13190864-76DE-4C65-9628-39CCF8ED4B34}"/>
    <dgm:cxn modelId="{96AEFD8D-936A-4F33-AE41-07AE9DBEF8AD}" type="presOf" srcId="{8A392752-3609-4F4D-80B7-DA806974BC9C}" destId="{D8EC2F59-7953-454A-B86A-72778785F37D}" srcOrd="0" destOrd="0" presId="urn:microsoft.com/office/officeart/2005/8/layout/chart3"/>
    <dgm:cxn modelId="{12D531C9-E47E-4977-B14B-91A45E1B179A}" type="presOf" srcId="{0A91F775-DD05-4908-8F36-0CC15378EFA9}" destId="{EADF7DBA-961A-40D7-8D87-CB881BFC9EA0}" srcOrd="1" destOrd="0" presId="urn:microsoft.com/office/officeart/2005/8/layout/chart3"/>
    <dgm:cxn modelId="{8D4F8250-0199-4A2E-A0EC-28066D4709A3}" srcId="{2FADD8C6-2283-4F02-B6AB-363FB6F56630}" destId="{A6F153F1-D29E-4BDA-B0CA-2C5F45BA5EAF}" srcOrd="1" destOrd="0" parTransId="{B3EE2D43-0B68-4E6E-881D-0061CEA663D4}" sibTransId="{70C85E70-D048-41B6-9BEE-024D7FFB16F0}"/>
    <dgm:cxn modelId="{327A23A8-6C82-41C5-B743-AC7A93CF3C8F}" type="presParOf" srcId="{8DD42636-52AD-48F9-A75A-7CCF6C0CBD0F}" destId="{901219FC-04FA-4763-8934-61B78CE67DBC}" srcOrd="0" destOrd="0" presId="urn:microsoft.com/office/officeart/2005/8/layout/chart3"/>
    <dgm:cxn modelId="{3475C355-C1C3-464B-A0B5-84F054E059E0}" type="presParOf" srcId="{8DD42636-52AD-48F9-A75A-7CCF6C0CBD0F}" destId="{8E49EBE2-56A8-4855-8356-F816F51CFDED}" srcOrd="1" destOrd="0" presId="urn:microsoft.com/office/officeart/2005/8/layout/chart3"/>
    <dgm:cxn modelId="{978B075F-E979-4F3D-AE0A-153856F6A736}" type="presParOf" srcId="{8DD42636-52AD-48F9-A75A-7CCF6C0CBD0F}" destId="{02BF057B-5E22-4A3E-84C4-1EA9A0CC7E6F}" srcOrd="2" destOrd="0" presId="urn:microsoft.com/office/officeart/2005/8/layout/chart3"/>
    <dgm:cxn modelId="{D8D6BA73-137C-42E8-A9CC-FE3DF84ED368}" type="presParOf" srcId="{8DD42636-52AD-48F9-A75A-7CCF6C0CBD0F}" destId="{062713AA-193D-4DE7-B166-6026545D89C0}" srcOrd="3" destOrd="0" presId="urn:microsoft.com/office/officeart/2005/8/layout/chart3"/>
    <dgm:cxn modelId="{CC2BA84E-D37C-4472-BECD-0C0136E2838C}" type="presParOf" srcId="{8DD42636-52AD-48F9-A75A-7CCF6C0CBD0F}" destId="{3F392578-44D5-41F8-A0F0-1FDA31C5ACBC}" srcOrd="4" destOrd="0" presId="urn:microsoft.com/office/officeart/2005/8/layout/chart3"/>
    <dgm:cxn modelId="{5BF22453-8041-4CAD-AD8E-E2419E1C24FB}" type="presParOf" srcId="{8DD42636-52AD-48F9-A75A-7CCF6C0CBD0F}" destId="{EADF7DBA-961A-40D7-8D87-CB881BFC9EA0}" srcOrd="5" destOrd="0" presId="urn:microsoft.com/office/officeart/2005/8/layout/chart3"/>
    <dgm:cxn modelId="{4290E9E8-BFC5-4796-9F66-16C0F750ACBA}" type="presParOf" srcId="{8DD42636-52AD-48F9-A75A-7CCF6C0CBD0F}" destId="{D8EC2F59-7953-454A-B86A-72778785F37D}" srcOrd="6" destOrd="0" presId="urn:microsoft.com/office/officeart/2005/8/layout/chart3"/>
    <dgm:cxn modelId="{96968D54-CD82-4EC7-ABB5-1EEFAF70130E}" type="presParOf" srcId="{8DD42636-52AD-48F9-A75A-7CCF6C0CBD0F}" destId="{3663A9F3-C486-426E-9218-E7F68B768F0F}" srcOrd="7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923C914-2417-49FD-8839-BDB7C202FA3A}" type="doc">
      <dgm:prSet loTypeId="urn:microsoft.com/office/officeart/2005/8/layout/vList3" loCatId="picture" qsTypeId="urn:microsoft.com/office/officeart/2005/8/quickstyle/simple1" qsCatId="simple" csTypeId="urn:microsoft.com/office/officeart/2005/8/colors/colorful1" csCatId="colorful" phldr="1"/>
      <dgm:spPr/>
    </dgm:pt>
    <dgm:pt modelId="{E102020A-EC23-4114-B87C-3780148C7EBB}">
      <dgm:prSet phldrT="[Text]"/>
      <dgm:spPr>
        <a:solidFill>
          <a:schemeClr val="accent1"/>
        </a:solidFill>
      </dgm:spPr>
      <dgm:t>
        <a:bodyPr/>
        <a:lstStyle/>
        <a:p>
          <a:pPr marL="0" indent="0"/>
          <a:r>
            <a:rPr lang="en-CA" dirty="0" smtClean="0"/>
            <a:t>Response: Preparing for and Responding to Emergencies</a:t>
          </a:r>
          <a:endParaRPr lang="en-CA" dirty="0"/>
        </a:p>
      </dgm:t>
    </dgm:pt>
    <dgm:pt modelId="{01CDE761-93FB-48C9-B898-597A36446A6D}" type="parTrans" cxnId="{48BDEF25-FB9A-46F7-8031-1D5D9FDC75C1}">
      <dgm:prSet/>
      <dgm:spPr/>
      <dgm:t>
        <a:bodyPr/>
        <a:lstStyle/>
        <a:p>
          <a:endParaRPr lang="en-CA"/>
        </a:p>
      </dgm:t>
    </dgm:pt>
    <dgm:pt modelId="{DFACE2E1-D211-4F65-B29E-2CFCF5950916}" type="sibTrans" cxnId="{48BDEF25-FB9A-46F7-8031-1D5D9FDC75C1}">
      <dgm:prSet/>
      <dgm:spPr/>
      <dgm:t>
        <a:bodyPr/>
        <a:lstStyle/>
        <a:p>
          <a:endParaRPr lang="en-CA"/>
        </a:p>
      </dgm:t>
    </dgm:pt>
    <dgm:pt modelId="{43EF7275-7566-4053-8AB7-A5649FD1CDBC}">
      <dgm:prSet phldrT="[Text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CA" dirty="0" smtClean="0"/>
            <a:t>Indigenous Partnerships</a:t>
          </a:r>
          <a:endParaRPr lang="en-CA" dirty="0"/>
        </a:p>
      </dgm:t>
    </dgm:pt>
    <dgm:pt modelId="{9730D816-6B8F-4D00-9EAF-D0C00A1E2DB0}" type="parTrans" cxnId="{4CA98226-2653-4202-845C-1424558A113C}">
      <dgm:prSet/>
      <dgm:spPr/>
      <dgm:t>
        <a:bodyPr/>
        <a:lstStyle/>
        <a:p>
          <a:endParaRPr lang="en-CA"/>
        </a:p>
      </dgm:t>
    </dgm:pt>
    <dgm:pt modelId="{E04ED402-EA77-4B5A-B4F8-3632ED96DB13}" type="sibTrans" cxnId="{4CA98226-2653-4202-845C-1424558A113C}">
      <dgm:prSet/>
      <dgm:spPr/>
      <dgm:t>
        <a:bodyPr/>
        <a:lstStyle/>
        <a:p>
          <a:endParaRPr lang="en-CA"/>
        </a:p>
      </dgm:t>
    </dgm:pt>
    <dgm:pt modelId="{B9E7DA85-200A-4A4C-B221-BFB89CBEB583}">
      <dgm:prSet phldrT="[Text]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CA" dirty="0" smtClean="0"/>
            <a:t>      Stronger Evidence Base</a:t>
          </a:r>
          <a:endParaRPr lang="en-CA" dirty="0"/>
        </a:p>
      </dgm:t>
    </dgm:pt>
    <dgm:pt modelId="{50DF496C-A85E-4198-8CA1-5A598223E781}" type="parTrans" cxnId="{7620EEC6-6262-4A54-BA69-7BAE7B62863D}">
      <dgm:prSet/>
      <dgm:spPr/>
      <dgm:t>
        <a:bodyPr/>
        <a:lstStyle/>
        <a:p>
          <a:endParaRPr lang="en-CA"/>
        </a:p>
      </dgm:t>
    </dgm:pt>
    <dgm:pt modelId="{4114B268-7E84-43A7-B2EF-3C701474A5B6}" type="sibTrans" cxnId="{7620EEC6-6262-4A54-BA69-7BAE7B62863D}">
      <dgm:prSet/>
      <dgm:spPr/>
      <dgm:t>
        <a:bodyPr/>
        <a:lstStyle/>
        <a:p>
          <a:endParaRPr lang="en-CA"/>
        </a:p>
      </dgm:t>
    </dgm:pt>
    <dgm:pt modelId="{58246808-1F37-407F-81BF-53E8C6919BB4}">
      <dgm:prSet/>
      <dgm:spPr/>
      <dgm:t>
        <a:bodyPr/>
        <a:lstStyle/>
        <a:p>
          <a:r>
            <a:rPr lang="en-CA" dirty="0" smtClean="0"/>
            <a:t>Preserving and Restoring Marine Ecosystems</a:t>
          </a:r>
          <a:endParaRPr lang="en-CA" dirty="0"/>
        </a:p>
      </dgm:t>
    </dgm:pt>
    <dgm:pt modelId="{92CEFBA6-B0F6-48D9-B138-66C435F062C9}" type="parTrans" cxnId="{236588BB-46DE-4443-8922-9F4C0BD4AD5D}">
      <dgm:prSet/>
      <dgm:spPr/>
      <dgm:t>
        <a:bodyPr/>
        <a:lstStyle/>
        <a:p>
          <a:endParaRPr lang="en-CA"/>
        </a:p>
      </dgm:t>
    </dgm:pt>
    <dgm:pt modelId="{C0BCB658-EDF9-44DE-B24C-A0C6E8F35521}" type="sibTrans" cxnId="{236588BB-46DE-4443-8922-9F4C0BD4AD5D}">
      <dgm:prSet/>
      <dgm:spPr/>
      <dgm:t>
        <a:bodyPr/>
        <a:lstStyle/>
        <a:p>
          <a:endParaRPr lang="en-CA"/>
        </a:p>
      </dgm:t>
    </dgm:pt>
    <dgm:pt modelId="{33D56518-8A5F-450C-B294-20A9FBA05685}">
      <dgm:prSet/>
      <dgm:spPr>
        <a:solidFill>
          <a:schemeClr val="accent1"/>
        </a:solidFill>
      </dgm:spPr>
      <dgm:t>
        <a:bodyPr/>
        <a:lstStyle/>
        <a:p>
          <a:pPr marL="0" indent="0" algn="ctr"/>
          <a:r>
            <a:rPr lang="en-CA" dirty="0" smtClean="0"/>
            <a:t>Prevention: Managing Waterways for Safety</a:t>
          </a:r>
          <a:endParaRPr lang="en-CA" dirty="0"/>
        </a:p>
      </dgm:t>
    </dgm:pt>
    <dgm:pt modelId="{4FD6928C-21C9-47E5-9262-DCFE74ED513A}" type="parTrans" cxnId="{9533A3C3-6E0E-4BFA-B029-AAADE1A88DB0}">
      <dgm:prSet/>
      <dgm:spPr/>
      <dgm:t>
        <a:bodyPr/>
        <a:lstStyle/>
        <a:p>
          <a:endParaRPr lang="en-CA"/>
        </a:p>
      </dgm:t>
    </dgm:pt>
    <dgm:pt modelId="{70AE4592-518C-4F91-9CFD-5ECC5CBB56E5}" type="sibTrans" cxnId="{9533A3C3-6E0E-4BFA-B029-AAADE1A88DB0}">
      <dgm:prSet/>
      <dgm:spPr/>
      <dgm:t>
        <a:bodyPr/>
        <a:lstStyle/>
        <a:p>
          <a:endParaRPr lang="en-CA"/>
        </a:p>
      </dgm:t>
    </dgm:pt>
    <dgm:pt modelId="{A655D9F0-17C4-4517-BF85-ED4B079B9384}" type="pres">
      <dgm:prSet presAssocID="{C923C914-2417-49FD-8839-BDB7C202FA3A}" presName="linearFlow" presStyleCnt="0">
        <dgm:presLayoutVars>
          <dgm:dir/>
          <dgm:resizeHandles val="exact"/>
        </dgm:presLayoutVars>
      </dgm:prSet>
      <dgm:spPr/>
    </dgm:pt>
    <dgm:pt modelId="{C625DA31-C48F-4A04-9B0C-AC0C1F7F95BE}" type="pres">
      <dgm:prSet presAssocID="{E102020A-EC23-4114-B87C-3780148C7EBB}" presName="composite" presStyleCnt="0"/>
      <dgm:spPr/>
    </dgm:pt>
    <dgm:pt modelId="{97727C8D-4F89-45AC-85A1-C34A27E5B324}" type="pres">
      <dgm:prSet presAssocID="{E102020A-EC23-4114-B87C-3780148C7EBB}" presName="imgShp" presStyleLbl="fgImgPlace1" presStyleIdx="0" presStyleCnt="5" custScaleX="126737" custScaleY="117350" custLinFactY="16562" custLinFactNeighborX="-12746" custLinFactNeighborY="100000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1755" r="-58245"/>
          </a:stretch>
        </a:blipFill>
        <a:ln>
          <a:noFill/>
        </a:ln>
      </dgm:spPr>
      <dgm:t>
        <a:bodyPr/>
        <a:lstStyle/>
        <a:p>
          <a:endParaRPr lang="en-CA"/>
        </a:p>
      </dgm:t>
    </dgm:pt>
    <dgm:pt modelId="{8977F9BD-E729-4997-8936-B2B6D6D4E8E7}" type="pres">
      <dgm:prSet presAssocID="{E102020A-EC23-4114-B87C-3780148C7EBB}" presName="txShp" presStyleLbl="node1" presStyleIdx="0" presStyleCnt="5" custScaleX="105927" custScaleY="89186" custLinFactY="23062" custLinFactNeighborX="-893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678DB2-2539-4989-AB99-CD0E3F0E201D}" type="pres">
      <dgm:prSet presAssocID="{DFACE2E1-D211-4F65-B29E-2CFCF5950916}" presName="spacing" presStyleCnt="0"/>
      <dgm:spPr/>
    </dgm:pt>
    <dgm:pt modelId="{9236A0B7-4C91-4FED-B33A-8D9BBB808F32}" type="pres">
      <dgm:prSet presAssocID="{58246808-1F37-407F-81BF-53E8C6919BB4}" presName="composite" presStyleCnt="0"/>
      <dgm:spPr/>
    </dgm:pt>
    <dgm:pt modelId="{05AEAD2B-C46A-43E2-ABF7-095B70A9D48E}" type="pres">
      <dgm:prSet presAssocID="{58246808-1F37-407F-81BF-53E8C6919BB4}" presName="imgShp" presStyleLbl="fgImgPlace1" presStyleIdx="1" presStyleCnt="5" custAng="0" custScaleX="126737" custScaleY="117350" custLinFactNeighborX="-12307" custLinFactNeighborY="85244"/>
      <dgm:spPr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777" r="-79221"/>
          </a:stretch>
        </a:blipFill>
        <a:ln>
          <a:noFill/>
        </a:ln>
      </dgm:spPr>
      <dgm:t>
        <a:bodyPr/>
        <a:lstStyle/>
        <a:p>
          <a:endParaRPr lang="en-CA"/>
        </a:p>
      </dgm:t>
    </dgm:pt>
    <dgm:pt modelId="{63108A27-5EB7-455E-89B4-DF3C2401CA33}" type="pres">
      <dgm:prSet presAssocID="{58246808-1F37-407F-81BF-53E8C6919BB4}" presName="txShp" presStyleLbl="node1" presStyleIdx="1" presStyleCnt="5" custScaleX="105927" custScaleY="89186" custLinFactNeighborX="-893" custLinFactNeighborY="841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6B6B74-F90D-4824-B5DD-A3E96DBD4322}" type="pres">
      <dgm:prSet presAssocID="{C0BCB658-EDF9-44DE-B24C-A0C6E8F35521}" presName="spacing" presStyleCnt="0"/>
      <dgm:spPr/>
    </dgm:pt>
    <dgm:pt modelId="{6A670B79-EC90-430D-900A-DAD645E3F448}" type="pres">
      <dgm:prSet presAssocID="{33D56518-8A5F-450C-B294-20A9FBA05685}" presName="composite" presStyleCnt="0"/>
      <dgm:spPr/>
    </dgm:pt>
    <dgm:pt modelId="{7BB0C5E4-85E0-45AC-8C72-4D516588021C}" type="pres">
      <dgm:prSet presAssocID="{33D56518-8A5F-450C-B294-20A9FBA05685}" presName="imgShp" presStyleLbl="fgImgPlace1" presStyleIdx="2" presStyleCnt="5" custFlipVert="0" custScaleX="11061" custScaleY="7166" custLinFactX="298006" custLinFactY="77168" custLinFactNeighborX="300000" custLinFactNeighborY="100000"/>
      <dgm:spPr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</dgm:spPr>
      <dgm:t>
        <a:bodyPr/>
        <a:lstStyle/>
        <a:p>
          <a:endParaRPr lang="en-CA"/>
        </a:p>
      </dgm:t>
    </dgm:pt>
    <dgm:pt modelId="{F3FF3820-4744-4B4F-8DD6-FB5434EA8852}" type="pres">
      <dgm:prSet presAssocID="{33D56518-8A5F-450C-B294-20A9FBA05685}" presName="txShp" presStyleLbl="node1" presStyleIdx="2" presStyleCnt="5" custScaleX="105927" custScaleY="89186" custLinFactY="-100000" custLinFactNeighborX="2566" custLinFactNeighborY="-16519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F65270-92ED-4449-9CE1-986ADC7B46F0}" type="pres">
      <dgm:prSet presAssocID="{70AE4592-518C-4F91-9CFD-5ECC5CBB56E5}" presName="spacing" presStyleCnt="0"/>
      <dgm:spPr/>
    </dgm:pt>
    <dgm:pt modelId="{D1D18281-10E3-489A-9DDB-A8E4DE58F9D7}" type="pres">
      <dgm:prSet presAssocID="{43EF7275-7566-4053-8AB7-A5649FD1CDBC}" presName="composite" presStyleCnt="0"/>
      <dgm:spPr/>
    </dgm:pt>
    <dgm:pt modelId="{60B851DB-FF94-4667-9461-6E30DDF7885F}" type="pres">
      <dgm:prSet presAssocID="{43EF7275-7566-4053-8AB7-A5649FD1CDBC}" presName="imgShp" presStyleLbl="fgImgPlace1" presStyleIdx="3" presStyleCnt="5" custScaleX="126737" custScaleY="117350" custLinFactNeighborX="-12324" custLinFactNeighborY="-67810"/>
      <dgm:spPr>
        <a:blipFill dpi="0" rotWithShape="1">
          <a:blip xmlns:r="http://schemas.openxmlformats.org/officeDocument/2006/relationships" r:embed="rId4"/>
          <a:srcRect/>
          <a:stretch>
            <a:fillRect l="-3704" r="-3704"/>
          </a:stretch>
        </a:blipFill>
        <a:ln>
          <a:noFill/>
        </a:ln>
      </dgm:spPr>
      <dgm:t>
        <a:bodyPr/>
        <a:lstStyle/>
        <a:p>
          <a:endParaRPr lang="en-CA"/>
        </a:p>
      </dgm:t>
    </dgm:pt>
    <dgm:pt modelId="{910D30D9-822E-4339-B11E-32079E44835A}" type="pres">
      <dgm:prSet presAssocID="{43EF7275-7566-4053-8AB7-A5649FD1CDBC}" presName="txShp" presStyleLbl="node1" presStyleIdx="3" presStyleCnt="5" custScaleX="105927" custScaleY="89186" custLinFactNeighborX="227" custLinFactNeighborY="-68277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58DA0CB8-EDF5-4A44-A483-74310B64C568}" type="pres">
      <dgm:prSet presAssocID="{E04ED402-EA77-4B5A-B4F8-3632ED96DB13}" presName="spacing" presStyleCnt="0"/>
      <dgm:spPr/>
    </dgm:pt>
    <dgm:pt modelId="{DBBAF4EE-5605-43C7-80ED-D540BD0DC31D}" type="pres">
      <dgm:prSet presAssocID="{B9E7DA85-200A-4A4C-B221-BFB89CBEB583}" presName="composite" presStyleCnt="0"/>
      <dgm:spPr/>
    </dgm:pt>
    <dgm:pt modelId="{D691FB9F-0614-4CC4-B222-3F2C987182B8}" type="pres">
      <dgm:prSet presAssocID="{B9E7DA85-200A-4A4C-B221-BFB89CBEB583}" presName="imgShp" presStyleLbl="fgImgPlace1" presStyleIdx="4" presStyleCnt="5" custScaleX="126737" custScaleY="117350" custLinFactY="-260758" custLinFactNeighborX="-5384" custLinFactNeighborY="-300000"/>
      <dgm:spPr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8815" r="-31185"/>
          </a:stretch>
        </a:blipFill>
        <a:ln>
          <a:noFill/>
        </a:ln>
      </dgm:spPr>
      <dgm:t>
        <a:bodyPr/>
        <a:lstStyle/>
        <a:p>
          <a:endParaRPr lang="en-CA"/>
        </a:p>
      </dgm:t>
    </dgm:pt>
    <dgm:pt modelId="{19FC8ECC-0FA7-4A43-BC55-A080BDCEDD81}" type="pres">
      <dgm:prSet presAssocID="{B9E7DA85-200A-4A4C-B221-BFB89CBEB583}" presName="txShp" presStyleLbl="node1" presStyleIdx="4" presStyleCnt="5" custScaleX="107867" custScaleY="89186" custLinFactY="-2354" custLinFactNeighborX="-55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A730E6C-104F-45AC-A615-6F00B1E4432D}" type="presOf" srcId="{33D56518-8A5F-450C-B294-20A9FBA05685}" destId="{F3FF3820-4744-4B4F-8DD6-FB5434EA8852}" srcOrd="0" destOrd="0" presId="urn:microsoft.com/office/officeart/2005/8/layout/vList3"/>
    <dgm:cxn modelId="{71476B9A-F44D-4123-BEF5-F194CF68F186}" type="presOf" srcId="{B9E7DA85-200A-4A4C-B221-BFB89CBEB583}" destId="{19FC8ECC-0FA7-4A43-BC55-A080BDCEDD81}" srcOrd="0" destOrd="0" presId="urn:microsoft.com/office/officeart/2005/8/layout/vList3"/>
    <dgm:cxn modelId="{4E2F7FB7-44A6-4434-95E9-C5038663FF45}" type="presOf" srcId="{C923C914-2417-49FD-8839-BDB7C202FA3A}" destId="{A655D9F0-17C4-4517-BF85-ED4B079B9384}" srcOrd="0" destOrd="0" presId="urn:microsoft.com/office/officeart/2005/8/layout/vList3"/>
    <dgm:cxn modelId="{9BD8FD20-E0E7-404A-A16B-ADA77C6DC6AB}" type="presOf" srcId="{E102020A-EC23-4114-B87C-3780148C7EBB}" destId="{8977F9BD-E729-4997-8936-B2B6D6D4E8E7}" srcOrd="0" destOrd="0" presId="urn:microsoft.com/office/officeart/2005/8/layout/vList3"/>
    <dgm:cxn modelId="{79A87442-A329-499C-AD0C-18B0B06821E9}" type="presOf" srcId="{43EF7275-7566-4053-8AB7-A5649FD1CDBC}" destId="{910D30D9-822E-4339-B11E-32079E44835A}" srcOrd="0" destOrd="0" presId="urn:microsoft.com/office/officeart/2005/8/layout/vList3"/>
    <dgm:cxn modelId="{4CA98226-2653-4202-845C-1424558A113C}" srcId="{C923C914-2417-49FD-8839-BDB7C202FA3A}" destId="{43EF7275-7566-4053-8AB7-A5649FD1CDBC}" srcOrd="3" destOrd="0" parTransId="{9730D816-6B8F-4D00-9EAF-D0C00A1E2DB0}" sibTransId="{E04ED402-EA77-4B5A-B4F8-3632ED96DB13}"/>
    <dgm:cxn modelId="{91F0F61C-2DDC-4455-A9F8-9597DA9FED6F}" type="presOf" srcId="{58246808-1F37-407F-81BF-53E8C6919BB4}" destId="{63108A27-5EB7-455E-89B4-DF3C2401CA33}" srcOrd="0" destOrd="0" presId="urn:microsoft.com/office/officeart/2005/8/layout/vList3"/>
    <dgm:cxn modelId="{7620EEC6-6262-4A54-BA69-7BAE7B62863D}" srcId="{C923C914-2417-49FD-8839-BDB7C202FA3A}" destId="{B9E7DA85-200A-4A4C-B221-BFB89CBEB583}" srcOrd="4" destOrd="0" parTransId="{50DF496C-A85E-4198-8CA1-5A598223E781}" sibTransId="{4114B268-7E84-43A7-B2EF-3C701474A5B6}"/>
    <dgm:cxn modelId="{236588BB-46DE-4443-8922-9F4C0BD4AD5D}" srcId="{C923C914-2417-49FD-8839-BDB7C202FA3A}" destId="{58246808-1F37-407F-81BF-53E8C6919BB4}" srcOrd="1" destOrd="0" parTransId="{92CEFBA6-B0F6-48D9-B138-66C435F062C9}" sibTransId="{C0BCB658-EDF9-44DE-B24C-A0C6E8F35521}"/>
    <dgm:cxn modelId="{48BDEF25-FB9A-46F7-8031-1D5D9FDC75C1}" srcId="{C923C914-2417-49FD-8839-BDB7C202FA3A}" destId="{E102020A-EC23-4114-B87C-3780148C7EBB}" srcOrd="0" destOrd="0" parTransId="{01CDE761-93FB-48C9-B898-597A36446A6D}" sibTransId="{DFACE2E1-D211-4F65-B29E-2CFCF5950916}"/>
    <dgm:cxn modelId="{9533A3C3-6E0E-4BFA-B029-AAADE1A88DB0}" srcId="{C923C914-2417-49FD-8839-BDB7C202FA3A}" destId="{33D56518-8A5F-450C-B294-20A9FBA05685}" srcOrd="2" destOrd="0" parTransId="{4FD6928C-21C9-47E5-9262-DCFE74ED513A}" sibTransId="{70AE4592-518C-4F91-9CFD-5ECC5CBB56E5}"/>
    <dgm:cxn modelId="{97A7A081-5BC3-4E28-87DC-5495B1CD38C8}" type="presParOf" srcId="{A655D9F0-17C4-4517-BF85-ED4B079B9384}" destId="{C625DA31-C48F-4A04-9B0C-AC0C1F7F95BE}" srcOrd="0" destOrd="0" presId="urn:microsoft.com/office/officeart/2005/8/layout/vList3"/>
    <dgm:cxn modelId="{7FE4ABAC-20B9-45D1-9067-2FBF052F2288}" type="presParOf" srcId="{C625DA31-C48F-4A04-9B0C-AC0C1F7F95BE}" destId="{97727C8D-4F89-45AC-85A1-C34A27E5B324}" srcOrd="0" destOrd="0" presId="urn:microsoft.com/office/officeart/2005/8/layout/vList3"/>
    <dgm:cxn modelId="{2777DE2B-3DEB-4A70-9C0E-9530FC9BDA10}" type="presParOf" srcId="{C625DA31-C48F-4A04-9B0C-AC0C1F7F95BE}" destId="{8977F9BD-E729-4997-8936-B2B6D6D4E8E7}" srcOrd="1" destOrd="0" presId="urn:microsoft.com/office/officeart/2005/8/layout/vList3"/>
    <dgm:cxn modelId="{BC4E18D5-1816-413D-8B9E-19957088068C}" type="presParOf" srcId="{A655D9F0-17C4-4517-BF85-ED4B079B9384}" destId="{3F678DB2-2539-4989-AB99-CD0E3F0E201D}" srcOrd="1" destOrd="0" presId="urn:microsoft.com/office/officeart/2005/8/layout/vList3"/>
    <dgm:cxn modelId="{6CD8980E-1BB4-46CB-9F80-37920B499FCC}" type="presParOf" srcId="{A655D9F0-17C4-4517-BF85-ED4B079B9384}" destId="{9236A0B7-4C91-4FED-B33A-8D9BBB808F32}" srcOrd="2" destOrd="0" presId="urn:microsoft.com/office/officeart/2005/8/layout/vList3"/>
    <dgm:cxn modelId="{4D948C60-34B1-4428-A641-1441BD80B3BA}" type="presParOf" srcId="{9236A0B7-4C91-4FED-B33A-8D9BBB808F32}" destId="{05AEAD2B-C46A-43E2-ABF7-095B70A9D48E}" srcOrd="0" destOrd="0" presId="urn:microsoft.com/office/officeart/2005/8/layout/vList3"/>
    <dgm:cxn modelId="{6CA8822E-5EE9-4E4E-96FB-C458DA3F2EC3}" type="presParOf" srcId="{9236A0B7-4C91-4FED-B33A-8D9BBB808F32}" destId="{63108A27-5EB7-455E-89B4-DF3C2401CA33}" srcOrd="1" destOrd="0" presId="urn:microsoft.com/office/officeart/2005/8/layout/vList3"/>
    <dgm:cxn modelId="{8989B5AB-E7BA-4B74-BE14-362C85395B47}" type="presParOf" srcId="{A655D9F0-17C4-4517-BF85-ED4B079B9384}" destId="{A86B6B74-F90D-4824-B5DD-A3E96DBD4322}" srcOrd="3" destOrd="0" presId="urn:microsoft.com/office/officeart/2005/8/layout/vList3"/>
    <dgm:cxn modelId="{7396F2FE-5840-43AB-B2AB-1D4F71BFF324}" type="presParOf" srcId="{A655D9F0-17C4-4517-BF85-ED4B079B9384}" destId="{6A670B79-EC90-430D-900A-DAD645E3F448}" srcOrd="4" destOrd="0" presId="urn:microsoft.com/office/officeart/2005/8/layout/vList3"/>
    <dgm:cxn modelId="{ADC7E885-F974-4866-99F8-C8648C053D62}" type="presParOf" srcId="{6A670B79-EC90-430D-900A-DAD645E3F448}" destId="{7BB0C5E4-85E0-45AC-8C72-4D516588021C}" srcOrd="0" destOrd="0" presId="urn:microsoft.com/office/officeart/2005/8/layout/vList3"/>
    <dgm:cxn modelId="{8298067B-78DD-41DD-B9D7-E36F386CB2E1}" type="presParOf" srcId="{6A670B79-EC90-430D-900A-DAD645E3F448}" destId="{F3FF3820-4744-4B4F-8DD6-FB5434EA8852}" srcOrd="1" destOrd="0" presId="urn:microsoft.com/office/officeart/2005/8/layout/vList3"/>
    <dgm:cxn modelId="{7A50D70E-2E2D-4578-957E-277C943CC42A}" type="presParOf" srcId="{A655D9F0-17C4-4517-BF85-ED4B079B9384}" destId="{48F65270-92ED-4449-9CE1-986ADC7B46F0}" srcOrd="5" destOrd="0" presId="urn:microsoft.com/office/officeart/2005/8/layout/vList3"/>
    <dgm:cxn modelId="{B8EE3FBF-1B78-40CF-B839-DDB75EAF5F26}" type="presParOf" srcId="{A655D9F0-17C4-4517-BF85-ED4B079B9384}" destId="{D1D18281-10E3-489A-9DDB-A8E4DE58F9D7}" srcOrd="6" destOrd="0" presId="urn:microsoft.com/office/officeart/2005/8/layout/vList3"/>
    <dgm:cxn modelId="{E7D5FF7D-FD86-4295-BEFF-8F567D5264F7}" type="presParOf" srcId="{D1D18281-10E3-489A-9DDB-A8E4DE58F9D7}" destId="{60B851DB-FF94-4667-9461-6E30DDF7885F}" srcOrd="0" destOrd="0" presId="urn:microsoft.com/office/officeart/2005/8/layout/vList3"/>
    <dgm:cxn modelId="{20873968-AF66-4A83-A74E-0A6A1AA13EAE}" type="presParOf" srcId="{D1D18281-10E3-489A-9DDB-A8E4DE58F9D7}" destId="{910D30D9-822E-4339-B11E-32079E44835A}" srcOrd="1" destOrd="0" presId="urn:microsoft.com/office/officeart/2005/8/layout/vList3"/>
    <dgm:cxn modelId="{6CDB6E18-6BAC-47F2-A2DB-311FB38A32C4}" type="presParOf" srcId="{A655D9F0-17C4-4517-BF85-ED4B079B9384}" destId="{58DA0CB8-EDF5-4A44-A483-74310B64C568}" srcOrd="7" destOrd="0" presId="urn:microsoft.com/office/officeart/2005/8/layout/vList3"/>
    <dgm:cxn modelId="{BD8C0498-E861-47C1-9938-52773ED9E59D}" type="presParOf" srcId="{A655D9F0-17C4-4517-BF85-ED4B079B9384}" destId="{DBBAF4EE-5605-43C7-80ED-D540BD0DC31D}" srcOrd="8" destOrd="0" presId="urn:microsoft.com/office/officeart/2005/8/layout/vList3"/>
    <dgm:cxn modelId="{926F0EC7-CF1D-4512-9CE0-81DC5ADBBBAA}" type="presParOf" srcId="{DBBAF4EE-5605-43C7-80ED-D540BD0DC31D}" destId="{D691FB9F-0614-4CC4-B222-3F2C987182B8}" srcOrd="0" destOrd="0" presId="urn:microsoft.com/office/officeart/2005/8/layout/vList3"/>
    <dgm:cxn modelId="{AAE043E1-BE5C-4CB0-A69F-7CC1667DF0D3}" type="presParOf" srcId="{DBBAF4EE-5605-43C7-80ED-D540BD0DC31D}" destId="{19FC8ECC-0FA7-4A43-BC55-A080BDCEDD81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C404C4-129D-49D5-A03A-15E8CBEFF034}">
      <dsp:nvSpPr>
        <dsp:cNvPr id="0" name=""/>
        <dsp:cNvSpPr/>
      </dsp:nvSpPr>
      <dsp:spPr>
        <a:xfrm>
          <a:off x="1651351" y="-2742"/>
          <a:ext cx="1690004" cy="927924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400" kern="1200" dirty="0" smtClean="0">
              <a:latin typeface="Century Gothic" panose="020B0502020202020204" pitchFamily="34" charset="0"/>
            </a:rPr>
            <a:t>Transport Canada</a:t>
          </a:r>
          <a:endParaRPr lang="en-CA" sz="1400" kern="1200" dirty="0">
            <a:latin typeface="Century Gothic" panose="020B0502020202020204" pitchFamily="34" charset="0"/>
          </a:endParaRPr>
        </a:p>
      </dsp:txBody>
      <dsp:txXfrm>
        <a:off x="1696649" y="42556"/>
        <a:ext cx="1599408" cy="837328"/>
      </dsp:txXfrm>
    </dsp:sp>
    <dsp:sp modelId="{6F958BA7-6C2A-4382-B45A-8B59D7032416}">
      <dsp:nvSpPr>
        <dsp:cNvPr id="0" name=""/>
        <dsp:cNvSpPr/>
      </dsp:nvSpPr>
      <dsp:spPr>
        <a:xfrm>
          <a:off x="1219412" y="487994"/>
          <a:ext cx="3033528" cy="3033528"/>
        </a:xfrm>
        <a:custGeom>
          <a:avLst/>
          <a:gdLst/>
          <a:ahLst/>
          <a:cxnLst/>
          <a:rect l="0" t="0" r="0" b="0"/>
          <a:pathLst>
            <a:path>
              <a:moveTo>
                <a:pt x="2127851" y="128547"/>
              </a:moveTo>
              <a:arcTo wR="1516764" hR="1516764" stAng="17625533" swAng="1443502"/>
            </a:path>
          </a:pathLst>
        </a:custGeom>
        <a:noFill/>
        <a:ln w="9525" cap="flat" cmpd="sng" algn="ctr">
          <a:solidFill>
            <a:schemeClr val="accent1">
              <a:shade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4B20F7-7333-421E-9A8B-066BB16FB150}">
      <dsp:nvSpPr>
        <dsp:cNvPr id="0" name=""/>
        <dsp:cNvSpPr/>
      </dsp:nvSpPr>
      <dsp:spPr>
        <a:xfrm>
          <a:off x="3265834" y="991042"/>
          <a:ext cx="1690004" cy="927924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1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400" kern="1200" dirty="0" smtClean="0">
              <a:latin typeface="Century Gothic" panose="020B0502020202020204" pitchFamily="34" charset="0"/>
            </a:rPr>
            <a:t>Fisheries and Oceans Canada</a:t>
          </a:r>
          <a:endParaRPr lang="en-CA" sz="1400" kern="1200" dirty="0">
            <a:latin typeface="Century Gothic" panose="020B0502020202020204" pitchFamily="34" charset="0"/>
          </a:endParaRPr>
        </a:p>
      </dsp:txBody>
      <dsp:txXfrm>
        <a:off x="3311132" y="1036340"/>
        <a:ext cx="1599408" cy="837328"/>
      </dsp:txXfrm>
    </dsp:sp>
    <dsp:sp modelId="{1D406071-DC5E-4FF5-826E-75BB42A1EBAC}">
      <dsp:nvSpPr>
        <dsp:cNvPr id="0" name=""/>
        <dsp:cNvSpPr/>
      </dsp:nvSpPr>
      <dsp:spPr>
        <a:xfrm>
          <a:off x="2823031" y="-1106648"/>
          <a:ext cx="3033528" cy="3033528"/>
        </a:xfrm>
        <a:custGeom>
          <a:avLst/>
          <a:gdLst/>
          <a:ahLst/>
          <a:cxnLst/>
          <a:rect l="0" t="0" r="0" b="0"/>
          <a:pathLst>
            <a:path>
              <a:moveTo>
                <a:pt x="1361868" y="3025598"/>
              </a:moveTo>
              <a:arcTo wR="1516764" hR="1516764" stAng="5751684" swAng="36816"/>
            </a:path>
          </a:pathLst>
        </a:custGeom>
        <a:noFill/>
        <a:ln w="9525" cap="flat" cmpd="sng" algn="ctr">
          <a:solidFill>
            <a:schemeClr val="accent1">
              <a:shade val="90000"/>
              <a:hueOff val="93778"/>
              <a:satOff val="-1732"/>
              <a:lumOff val="8032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429478-B72A-49D2-89BB-DE5B2FB9907C}">
      <dsp:nvSpPr>
        <dsp:cNvPr id="0" name=""/>
        <dsp:cNvSpPr/>
      </dsp:nvSpPr>
      <dsp:spPr>
        <a:xfrm>
          <a:off x="3252161" y="1917185"/>
          <a:ext cx="1690004" cy="927924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2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400" kern="1200" dirty="0" smtClean="0">
              <a:latin typeface="Century Gothic" panose="020B0502020202020204" pitchFamily="34" charset="0"/>
            </a:rPr>
            <a:t>Canadian Coast Guard</a:t>
          </a:r>
          <a:endParaRPr lang="en-CA" sz="1400" kern="1200" dirty="0">
            <a:latin typeface="Century Gothic" panose="020B0502020202020204" pitchFamily="34" charset="0"/>
          </a:endParaRPr>
        </a:p>
      </dsp:txBody>
      <dsp:txXfrm>
        <a:off x="3297459" y="1962483"/>
        <a:ext cx="1599408" cy="837328"/>
      </dsp:txXfrm>
    </dsp:sp>
    <dsp:sp modelId="{47FD9063-3BE0-46BC-9888-1FC5D97CE5FC}">
      <dsp:nvSpPr>
        <dsp:cNvPr id="0" name=""/>
        <dsp:cNvSpPr/>
      </dsp:nvSpPr>
      <dsp:spPr>
        <a:xfrm>
          <a:off x="1397179" y="136704"/>
          <a:ext cx="3033528" cy="3033528"/>
        </a:xfrm>
        <a:custGeom>
          <a:avLst/>
          <a:gdLst/>
          <a:ahLst/>
          <a:cxnLst/>
          <a:rect l="0" t="0" r="0" b="0"/>
          <a:pathLst>
            <a:path>
              <a:moveTo>
                <a:pt x="2448393" y="2713693"/>
              </a:moveTo>
              <a:arcTo wR="1516764" hR="1516764" stAng="3126277" swAng="1932085"/>
            </a:path>
          </a:pathLst>
        </a:custGeom>
        <a:noFill/>
        <a:ln w="9525" cap="flat" cmpd="sng" algn="ctr">
          <a:solidFill>
            <a:schemeClr val="accent1">
              <a:shade val="90000"/>
              <a:hueOff val="187556"/>
              <a:satOff val="-3464"/>
              <a:lumOff val="1606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166B86-D833-4FBC-9944-4AE2543D0270}">
      <dsp:nvSpPr>
        <dsp:cNvPr id="0" name=""/>
        <dsp:cNvSpPr/>
      </dsp:nvSpPr>
      <dsp:spPr>
        <a:xfrm>
          <a:off x="1365887" y="2675583"/>
          <a:ext cx="1690004" cy="927924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3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400" kern="1200" dirty="0" smtClean="0">
              <a:latin typeface="Century Gothic" panose="020B0502020202020204" pitchFamily="34" charset="0"/>
            </a:rPr>
            <a:t>Environment and Climate Change Canada</a:t>
          </a:r>
          <a:endParaRPr lang="en-CA" sz="1400" kern="1200" dirty="0">
            <a:latin typeface="Century Gothic" panose="020B0502020202020204" pitchFamily="34" charset="0"/>
          </a:endParaRPr>
        </a:p>
      </dsp:txBody>
      <dsp:txXfrm>
        <a:off x="1411185" y="2720881"/>
        <a:ext cx="1599408" cy="837328"/>
      </dsp:txXfrm>
    </dsp:sp>
    <dsp:sp modelId="{84C3532E-ABB7-4F39-ABE0-5378254BA03A}">
      <dsp:nvSpPr>
        <dsp:cNvPr id="0" name=""/>
        <dsp:cNvSpPr/>
      </dsp:nvSpPr>
      <dsp:spPr>
        <a:xfrm>
          <a:off x="1050001" y="-17285"/>
          <a:ext cx="3033528" cy="3033528"/>
        </a:xfrm>
        <a:custGeom>
          <a:avLst/>
          <a:gdLst/>
          <a:ahLst/>
          <a:cxnLst/>
          <a:rect l="0" t="0" r="0" b="0"/>
          <a:pathLst>
            <a:path>
              <a:moveTo>
                <a:pt x="554600" y="2689289"/>
              </a:moveTo>
              <a:arcTo wR="1516764" hR="1516764" stAng="7762319" swAng="1263833"/>
            </a:path>
          </a:pathLst>
        </a:custGeom>
        <a:noFill/>
        <a:ln w="9525" cap="flat" cmpd="sng" algn="ctr">
          <a:solidFill>
            <a:schemeClr val="accent1">
              <a:shade val="90000"/>
              <a:hueOff val="281334"/>
              <a:satOff val="-5195"/>
              <a:lumOff val="2409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A100B8-3FE8-4450-8B91-9457A9673B88}">
      <dsp:nvSpPr>
        <dsp:cNvPr id="0" name=""/>
        <dsp:cNvSpPr/>
      </dsp:nvSpPr>
      <dsp:spPr>
        <a:xfrm>
          <a:off x="371544" y="1314996"/>
          <a:ext cx="1690004" cy="927924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400" kern="1200" dirty="0" smtClean="0">
              <a:latin typeface="Century Gothic" panose="020B0502020202020204" pitchFamily="34" charset="0"/>
            </a:rPr>
            <a:t>Natural Resources Canada</a:t>
          </a:r>
          <a:endParaRPr lang="en-CA" sz="1400" kern="1200" dirty="0">
            <a:latin typeface="Century Gothic" panose="020B0502020202020204" pitchFamily="34" charset="0"/>
          </a:endParaRPr>
        </a:p>
      </dsp:txBody>
      <dsp:txXfrm>
        <a:off x="416842" y="1360294"/>
        <a:ext cx="1599408" cy="837328"/>
      </dsp:txXfrm>
    </dsp:sp>
    <dsp:sp modelId="{90FC1FC3-3AF7-44AE-88B0-BEC5AAA53BD8}">
      <dsp:nvSpPr>
        <dsp:cNvPr id="0" name=""/>
        <dsp:cNvSpPr/>
      </dsp:nvSpPr>
      <dsp:spPr>
        <a:xfrm>
          <a:off x="1215169" y="406321"/>
          <a:ext cx="3033528" cy="3033528"/>
        </a:xfrm>
        <a:custGeom>
          <a:avLst/>
          <a:gdLst/>
          <a:ahLst/>
          <a:cxnLst/>
          <a:rect l="0" t="0" r="0" b="0"/>
          <a:pathLst>
            <a:path>
              <a:moveTo>
                <a:pt x="129449" y="903631"/>
              </a:moveTo>
              <a:arcTo wR="1516764" hR="1516764" stAng="12230601" swAng="1230954"/>
            </a:path>
          </a:pathLst>
        </a:custGeom>
        <a:noFill/>
        <a:ln w="9525" cap="flat" cmpd="sng" algn="ctr">
          <a:solidFill>
            <a:schemeClr val="accent1">
              <a:shade val="90000"/>
              <a:hueOff val="375112"/>
              <a:satOff val="-6927"/>
              <a:lumOff val="3212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1219FC-04FA-4763-8934-61B78CE67DBC}">
      <dsp:nvSpPr>
        <dsp:cNvPr id="0" name=""/>
        <dsp:cNvSpPr/>
      </dsp:nvSpPr>
      <dsp:spPr>
        <a:xfrm>
          <a:off x="806415" y="294332"/>
          <a:ext cx="3162595" cy="3162595"/>
        </a:xfrm>
        <a:prstGeom prst="pie">
          <a:avLst>
            <a:gd name="adj1" fmla="val 16200000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latin typeface="Century Gothic" panose="020B0502020202020204" pitchFamily="34" charset="0"/>
            </a:rPr>
            <a:t>Local Communities</a:t>
          </a:r>
          <a:endParaRPr lang="en-US" sz="1400" kern="1200" dirty="0">
            <a:latin typeface="Century Gothic" panose="020B0502020202020204" pitchFamily="34" charset="0"/>
          </a:endParaRPr>
        </a:p>
      </dsp:txBody>
      <dsp:txXfrm>
        <a:off x="2423857" y="879412"/>
        <a:ext cx="1167148" cy="941248"/>
      </dsp:txXfrm>
    </dsp:sp>
    <dsp:sp modelId="{02BF057B-5E22-4A3E-84C4-1EA9A0CC7E6F}">
      <dsp:nvSpPr>
        <dsp:cNvPr id="0" name=""/>
        <dsp:cNvSpPr/>
      </dsp:nvSpPr>
      <dsp:spPr>
        <a:xfrm>
          <a:off x="806406" y="376821"/>
          <a:ext cx="3162595" cy="3162595"/>
        </a:xfrm>
        <a:prstGeom prst="pie">
          <a:avLst>
            <a:gd name="adj1" fmla="val 0"/>
            <a:gd name="adj2" fmla="val 5400000"/>
          </a:avLst>
        </a:prstGeom>
        <a:solidFill>
          <a:schemeClr val="accent3">
            <a:hueOff val="3750088"/>
            <a:satOff val="-5627"/>
            <a:lumOff val="-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latin typeface="Century Gothic" panose="020B0502020202020204" pitchFamily="34" charset="0"/>
            </a:rPr>
            <a:t>Other Stakeholders</a:t>
          </a:r>
          <a:endParaRPr lang="en-US" sz="1400" kern="1200" dirty="0">
            <a:latin typeface="Century Gothic" panose="020B0502020202020204" pitchFamily="34" charset="0"/>
          </a:endParaRPr>
        </a:p>
      </dsp:txBody>
      <dsp:txXfrm>
        <a:off x="2444179" y="2014594"/>
        <a:ext cx="1167148" cy="941248"/>
      </dsp:txXfrm>
    </dsp:sp>
    <dsp:sp modelId="{3F392578-44D5-41F8-A0F0-1FDA31C5ACBC}">
      <dsp:nvSpPr>
        <dsp:cNvPr id="0" name=""/>
        <dsp:cNvSpPr/>
      </dsp:nvSpPr>
      <dsp:spPr>
        <a:xfrm>
          <a:off x="709093" y="376821"/>
          <a:ext cx="3162595" cy="3162595"/>
        </a:xfrm>
        <a:prstGeom prst="pie">
          <a:avLst>
            <a:gd name="adj1" fmla="val 5400000"/>
            <a:gd name="adj2" fmla="val 10800000"/>
          </a:avLst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latin typeface="Century Gothic" panose="020B0502020202020204" pitchFamily="34" charset="0"/>
            </a:rPr>
            <a:t>Marine Industry</a:t>
          </a:r>
          <a:endParaRPr lang="en-US" sz="1400" kern="1200" dirty="0">
            <a:latin typeface="Century Gothic" panose="020B0502020202020204" pitchFamily="34" charset="0"/>
          </a:endParaRPr>
        </a:p>
      </dsp:txBody>
      <dsp:txXfrm>
        <a:off x="1066767" y="2014594"/>
        <a:ext cx="1167148" cy="941248"/>
      </dsp:txXfrm>
    </dsp:sp>
    <dsp:sp modelId="{D8EC2F59-7953-454A-B86A-72778785F37D}">
      <dsp:nvSpPr>
        <dsp:cNvPr id="0" name=""/>
        <dsp:cNvSpPr/>
      </dsp:nvSpPr>
      <dsp:spPr>
        <a:xfrm>
          <a:off x="715956" y="292222"/>
          <a:ext cx="3162595" cy="3162595"/>
        </a:xfrm>
        <a:prstGeom prst="pie">
          <a:avLst>
            <a:gd name="adj1" fmla="val 10800000"/>
            <a:gd name="adj2" fmla="val 16200000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latin typeface="Century Gothic" panose="020B0502020202020204" pitchFamily="34" charset="0"/>
            </a:rPr>
            <a:t>Scientific Community</a:t>
          </a:r>
          <a:endParaRPr lang="en-US" sz="1400" kern="1200" dirty="0">
            <a:latin typeface="Century Gothic" panose="020B0502020202020204" pitchFamily="34" charset="0"/>
          </a:endParaRPr>
        </a:p>
      </dsp:txBody>
      <dsp:txXfrm>
        <a:off x="1073630" y="875796"/>
        <a:ext cx="1167148" cy="94124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77F9BD-E729-4997-8936-B2B6D6D4E8E7}">
      <dsp:nvSpPr>
        <dsp:cNvPr id="0" name=""/>
        <dsp:cNvSpPr/>
      </dsp:nvSpPr>
      <dsp:spPr>
        <a:xfrm rot="10800000">
          <a:off x="1190902" y="1028303"/>
          <a:ext cx="5088521" cy="668134"/>
        </a:xfrm>
        <a:prstGeom prst="homePlate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353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800" kern="1200" dirty="0" smtClean="0"/>
            <a:t>Response: Preparing for and Responding to Emergencies</a:t>
          </a:r>
          <a:endParaRPr lang="en-CA" sz="1800" kern="1200" dirty="0"/>
        </a:p>
      </dsp:txBody>
      <dsp:txXfrm rot="10800000">
        <a:off x="1357935" y="1028303"/>
        <a:ext cx="4921488" cy="668134"/>
      </dsp:txXfrm>
    </dsp:sp>
    <dsp:sp modelId="{97727C8D-4F89-45AC-85A1-C34A27E5B324}">
      <dsp:nvSpPr>
        <dsp:cNvPr id="0" name=""/>
        <dsp:cNvSpPr/>
      </dsp:nvSpPr>
      <dsp:spPr>
        <a:xfrm>
          <a:off x="805951" y="874114"/>
          <a:ext cx="949447" cy="879124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1755" r="-58245"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108A27-5EB7-455E-89B4-DF3C2401CA33}">
      <dsp:nvSpPr>
        <dsp:cNvPr id="0" name=""/>
        <dsp:cNvSpPr/>
      </dsp:nvSpPr>
      <dsp:spPr>
        <a:xfrm rot="10800000">
          <a:off x="1190902" y="1839419"/>
          <a:ext cx="5088521" cy="668134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353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800" kern="1200" dirty="0" smtClean="0"/>
            <a:t>Preserving and Restoring Marine Ecosystems</a:t>
          </a:r>
          <a:endParaRPr lang="en-CA" sz="1800" kern="1200" dirty="0"/>
        </a:p>
      </dsp:txBody>
      <dsp:txXfrm rot="10800000">
        <a:off x="1357935" y="1839419"/>
        <a:ext cx="4921488" cy="668134"/>
      </dsp:txXfrm>
    </dsp:sp>
    <dsp:sp modelId="{05AEAD2B-C46A-43E2-ABF7-095B70A9D48E}">
      <dsp:nvSpPr>
        <dsp:cNvPr id="0" name=""/>
        <dsp:cNvSpPr/>
      </dsp:nvSpPr>
      <dsp:spPr>
        <a:xfrm>
          <a:off x="809240" y="1742247"/>
          <a:ext cx="949447" cy="879124"/>
        </a:xfrm>
        <a:prstGeom prst="ellipse">
          <a:avLst/>
        </a:prstGeom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777" r="-79221"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FF3820-4744-4B4F-8DD6-FB5434EA8852}">
      <dsp:nvSpPr>
        <dsp:cNvPr id="0" name=""/>
        <dsp:cNvSpPr/>
      </dsp:nvSpPr>
      <dsp:spPr>
        <a:xfrm rot="10800000">
          <a:off x="1190884" y="219677"/>
          <a:ext cx="5088521" cy="668134"/>
        </a:xfrm>
        <a:prstGeom prst="homePlate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353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800" kern="1200" dirty="0" smtClean="0"/>
            <a:t>Prevention: Managing Waterways for Safety</a:t>
          </a:r>
          <a:endParaRPr lang="en-CA" sz="1800" kern="1200" dirty="0"/>
        </a:p>
      </dsp:txBody>
      <dsp:txXfrm rot="10800000">
        <a:off x="1357917" y="219677"/>
        <a:ext cx="4921488" cy="668134"/>
      </dsp:txXfrm>
    </dsp:sp>
    <dsp:sp modelId="{7BB0C5E4-85E0-45AC-8C72-4D516588021C}">
      <dsp:nvSpPr>
        <dsp:cNvPr id="0" name=""/>
        <dsp:cNvSpPr/>
      </dsp:nvSpPr>
      <dsp:spPr>
        <a:xfrm>
          <a:off x="5648496" y="3840869"/>
          <a:ext cx="82863" cy="53683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0D30D9-822E-4339-B11E-32079E44835A}">
      <dsp:nvSpPr>
        <dsp:cNvPr id="0" name=""/>
        <dsp:cNvSpPr/>
      </dsp:nvSpPr>
      <dsp:spPr>
        <a:xfrm rot="10800000">
          <a:off x="1244705" y="2692155"/>
          <a:ext cx="5088521" cy="668134"/>
        </a:xfrm>
        <a:prstGeom prst="homePlate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353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800" kern="1200" dirty="0" smtClean="0"/>
            <a:t>Indigenous Partnerships</a:t>
          </a:r>
          <a:endParaRPr lang="en-CA" sz="1800" kern="1200" dirty="0"/>
        </a:p>
      </dsp:txBody>
      <dsp:txXfrm rot="10800000">
        <a:off x="1411738" y="2692155"/>
        <a:ext cx="4921488" cy="668134"/>
      </dsp:txXfrm>
    </dsp:sp>
    <dsp:sp modelId="{60B851DB-FF94-4667-9461-6E30DDF7885F}">
      <dsp:nvSpPr>
        <dsp:cNvPr id="0" name=""/>
        <dsp:cNvSpPr/>
      </dsp:nvSpPr>
      <dsp:spPr>
        <a:xfrm>
          <a:off x="809112" y="2590158"/>
          <a:ext cx="949447" cy="879124"/>
        </a:xfrm>
        <a:prstGeom prst="ellipse">
          <a:avLst/>
        </a:prstGeom>
        <a:blipFill dpi="0" rotWithShape="1">
          <a:blip xmlns:r="http://schemas.openxmlformats.org/officeDocument/2006/relationships" r:embed="rId4"/>
          <a:srcRect/>
          <a:stretch>
            <a:fillRect l="-3704" r="-3704"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FC8ECC-0FA7-4A43-BC55-A080BDCEDD81}">
      <dsp:nvSpPr>
        <dsp:cNvPr id="0" name=""/>
        <dsp:cNvSpPr/>
      </dsp:nvSpPr>
      <dsp:spPr>
        <a:xfrm rot="10800000">
          <a:off x="1161263" y="3539618"/>
          <a:ext cx="5181715" cy="668134"/>
        </a:xfrm>
        <a:prstGeom prst="homePlate">
          <a:avLst/>
        </a:prstGeom>
        <a:solidFill>
          <a:schemeClr val="accent5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353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800" kern="1200" dirty="0" smtClean="0"/>
            <a:t>      Stronger Evidence Base</a:t>
          </a:r>
          <a:endParaRPr lang="en-CA" sz="1800" kern="1200" dirty="0"/>
        </a:p>
      </dsp:txBody>
      <dsp:txXfrm rot="10800000">
        <a:off x="1328296" y="3539618"/>
        <a:ext cx="5014682" cy="668134"/>
      </dsp:txXfrm>
    </dsp:sp>
    <dsp:sp modelId="{D691FB9F-0614-4CC4-B222-3F2C987182B8}">
      <dsp:nvSpPr>
        <dsp:cNvPr id="0" name=""/>
        <dsp:cNvSpPr/>
      </dsp:nvSpPr>
      <dsp:spPr>
        <a:xfrm>
          <a:off x="837805" y="1"/>
          <a:ext cx="949447" cy="879124"/>
        </a:xfrm>
        <a:prstGeom prst="ellipse">
          <a:avLst/>
        </a:prstGeom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8815" r="-31185"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698" cy="456888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752" y="1"/>
            <a:ext cx="2971698" cy="456888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6A660D5-F1AA-4D8D-8859-3E1A7A11B578}" type="datetimeFigureOut">
              <a:rPr lang="en-US"/>
              <a:pPr>
                <a:defRPr/>
              </a:pPr>
              <a:t>12/5/2017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553"/>
            <a:ext cx="2971698" cy="456888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752" y="8685553"/>
            <a:ext cx="2971698" cy="456888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833A253-75A3-44CE-92BF-AB4BDAE6189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0504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698" cy="456888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752" y="1"/>
            <a:ext cx="2971698" cy="456888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298D2B1-3676-4876-A956-F9B8FFC69129}" type="datetimeFigureOut">
              <a:rPr lang="en-US"/>
              <a:pPr>
                <a:defRPr/>
              </a:pPr>
              <a:t>12/5/2017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7388"/>
            <a:ext cx="6089650" cy="34274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5" rIns="91429" bIns="45715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180" y="4342777"/>
            <a:ext cx="5487641" cy="4115111"/>
          </a:xfrm>
          <a:prstGeom prst="rect">
            <a:avLst/>
          </a:prstGeom>
        </p:spPr>
        <p:txBody>
          <a:bodyPr vert="horz" lIns="91429" tIns="45715" rIns="91429" bIns="45715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553"/>
            <a:ext cx="2971698" cy="456888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752" y="8685553"/>
            <a:ext cx="2971698" cy="456888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1C04E6A-3E26-416F-ACEC-3ECE6287898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76864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C5B2FE-2332-4DE1-979B-F53C99E4BDA8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7190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1EF292-AF89-42B9-8A32-FF44FAA9199D}" type="slidenum">
              <a:rPr lang="en-CA" smtClean="0"/>
              <a:t>2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823238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1EF292-AF89-42B9-8A32-FF44FAA9199D}" type="slidenum">
              <a:rPr lang="en-CA" smtClean="0"/>
              <a:t>3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116237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5D82A4-8205-492A-AD3D-C161FC282C94}" type="slidenum">
              <a:rPr lang="en-CA" smtClean="0"/>
              <a:pPr>
                <a:defRPr/>
              </a:pPr>
              <a:t>4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307380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C04E6A-3E26-416F-ACEC-3ECE62878985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0533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  <a:p>
            <a:pPr eaLnBrk="1" hangingPunct="1"/>
            <a:r>
              <a:rPr lang="en-CA" altLang="en-US" dirty="0" smtClean="0"/>
              <a:t>Photo Credit: Canadian Coast Guard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9168F64-09CA-43BA-B36F-1157BB570ABE}" type="slidenum">
              <a:rPr lang="en-CA" smtClean="0"/>
              <a:pPr>
                <a:defRPr/>
              </a:pPr>
              <a:t>6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65426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C04E6A-3E26-416F-ACEC-3ECE62878985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5692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DA4792-35DF-4D3F-97F9-6C7726E7469A}" type="slidenum">
              <a:rPr lang="en-CA" smtClean="0"/>
              <a:pPr>
                <a:defRPr/>
              </a:pPr>
              <a:t>8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41076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C04E6A-3E26-416F-ACEC-3ECE62878985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3351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C04E6A-3E26-416F-ACEC-3ECE62878985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4886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endParaRPr lang="en-CA" altLang="en-US" dirty="0" smtClean="0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18534" indent="-27683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07351" indent="-22084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50603" indent="-22084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992299" indent="-22084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440217" indent="-220848" defTabSz="44791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888134" indent="-220848" defTabSz="44791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336052" indent="-220848" defTabSz="44791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783969" indent="-220848" defTabSz="44791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DE56DEB3-7DC6-47EE-BFE7-866F8AA8A96F}" type="slidenum">
              <a:rPr lang="en-CA" altLang="en-US"/>
              <a:pPr/>
              <a:t>11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8830907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C04E6A-3E26-416F-ACEC-3ECE62878985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7976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  <a:p>
            <a:pPr eaLnBrk="1" hangingPunct="1"/>
            <a:endParaRPr lang="en-CA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EED5496-7F71-461A-A81B-062D4FAA7114}" type="slidenum">
              <a:rPr lang="en-CA" smtClean="0"/>
              <a:pPr>
                <a:defRPr/>
              </a:pPr>
              <a:t>13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73070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18534" indent="-27683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07351" indent="-22084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50603" indent="-22084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992299" indent="-22084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440217" indent="-220848" defTabSz="44791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888134" indent="-220848" defTabSz="44791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336052" indent="-220848" defTabSz="44791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783969" indent="-220848" defTabSz="44791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E2079F38-988F-41CD-9DA5-FA2566C6B674}" type="slidenum">
              <a:rPr lang="en-CA" altLang="en-US"/>
              <a:pPr/>
              <a:t>14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12938650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7D74B33-A9AD-413F-A68C-7352C762ED74}" type="slidenum">
              <a:rPr lang="en-CA" smtClean="0"/>
              <a:pPr>
                <a:defRPr/>
              </a:pPr>
              <a:t>15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358765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OPP_33x19-COVER-EN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313"/>
            <a:ext cx="12188825" cy="668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5C3EBD-EBF2-4B1D-9870-D29B79880959}" type="datetime1">
              <a:rPr lang="en-US"/>
              <a:pPr>
                <a:defRPr/>
              </a:pPr>
              <a:t>12/5/2017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9416CD-70ED-4791-BBFA-EE639BC4B8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1598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OPP_33x19-2ndpag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11838"/>
            <a:ext cx="1218882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3"/>
          <p:cNvSpPr txBox="1">
            <a:spLocks/>
          </p:cNvSpPr>
          <p:nvPr userDrawn="1"/>
        </p:nvSpPr>
        <p:spPr bwMode="auto">
          <a:xfrm>
            <a:off x="8736013" y="6469063"/>
            <a:ext cx="2843212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defRPr/>
            </a:pPr>
            <a:fld id="{7D2CCD86-8AA8-4158-B9C0-EE74852E333B}" type="slidenum">
              <a:rPr lang="en-US" altLang="en-US" sz="1200">
                <a:solidFill>
                  <a:srgbClr val="984807"/>
                </a:solidFill>
                <a:latin typeface="Century Gothic" panose="020B0502020202020204" pitchFamily="34" charset="0"/>
              </a:rPr>
              <a:pPr algn="r" eaLnBrk="1" hangingPunct="1">
                <a:defRPr/>
              </a:pPr>
              <a:t>‹#›</a:t>
            </a:fld>
            <a:endParaRPr lang="en-US" altLang="en-US" sz="1200" dirty="0">
              <a:solidFill>
                <a:srgbClr val="984807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B7F200-6F2F-420B-9035-81CC7F78B98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22D20B-951F-49B9-AB6F-782E0341F2F1}" type="datetime1">
              <a:rPr lang="en-US"/>
              <a:pPr>
                <a:defRPr/>
              </a:pPr>
              <a:t>12/5/2017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478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E5C19-E3AF-4565-8705-8B1C15DC0D26}" type="datetime1">
              <a:rPr lang="en-US"/>
              <a:pPr>
                <a:defRPr/>
              </a:pPr>
              <a:t>12/5/2017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8B86B6-1658-48A9-B042-9F631BD19ED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8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589" y="1600201"/>
            <a:ext cx="720960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5341" y="1600201"/>
            <a:ext cx="720960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F31977-250A-4F15-8B03-FE46B8F66828}" type="datetime1">
              <a:rPr lang="en-US"/>
              <a:pPr>
                <a:defRPr/>
              </a:pPr>
              <a:t>12/5/2017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F334E0-B402-47A0-B3AA-3A97D5FC7E2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990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19B45D-8B63-46F3-A360-3A0350054012}" type="datetime1">
              <a:rPr lang="en-US"/>
              <a:pPr>
                <a:defRPr/>
              </a:pPr>
              <a:t>12/5/2017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6F03FC-600F-41F4-AE1B-BD4983DEF10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351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4A43C6-4E09-4715-B30B-A82957209A8A}" type="datetime1">
              <a:rPr lang="en-US"/>
              <a:pPr>
                <a:defRPr/>
              </a:pPr>
              <a:t>12/5/2017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9FF31E-B98B-4177-8A91-28B45478D3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268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FE4045-E954-48A4-9128-459A8052B6D0}" type="datetime1">
              <a:rPr lang="en-US"/>
              <a:pPr>
                <a:defRPr/>
              </a:pPr>
              <a:t>12/5/2017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F23B7C-0B27-4222-9BF8-4EB6F9E0C88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632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8D844D-B680-42F6-A373-E52EB28B0B82}" type="datetime1">
              <a:rPr lang="en-US"/>
              <a:pPr>
                <a:defRPr/>
              </a:pPr>
              <a:t>12/5/2017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9309A4-B79E-44D1-A751-5B8068F5A0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777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A3F4EE-6785-4A90-9EFF-17FD9FF8E9A0}" type="datetime1">
              <a:rPr lang="en-US"/>
              <a:pPr>
                <a:defRPr/>
              </a:pPr>
              <a:t>12/5/2017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3CBFE3-9160-46B4-AB81-540CE1EBF8D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088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F7D428-E339-4919-B370-CEF154B8294F}" type="datetime1">
              <a:rPr lang="en-US"/>
              <a:pPr>
                <a:defRPr/>
              </a:pPr>
              <a:t>12/5/2017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0838DC-8DF6-4EAB-BC39-C58C7E20FF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269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0415" y="274639"/>
            <a:ext cx="3654531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589" y="274639"/>
            <a:ext cx="1076468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CDA99D-2E0E-4C10-8FF5-AF796CEA1AD2}" type="datetime1">
              <a:rPr lang="en-US"/>
              <a:pPr>
                <a:defRPr/>
              </a:pPr>
              <a:t>12/5/2017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E5977D-D0DC-426D-BE19-6F902EAB6B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451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69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69625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32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BE56B75-5ED1-4FA8-BC80-5A4B88E48341}" type="datetime1">
              <a:rPr lang="en-US"/>
              <a:pPr>
                <a:defRPr/>
              </a:pPr>
              <a:t>12/5/2017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013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6013" y="6356350"/>
            <a:ext cx="28432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F76DC80-8C81-4985-99B4-9C5A4343A2F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hf hd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Lorraine.gill@tc.gc.ca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9463" y="1477963"/>
            <a:ext cx="10361612" cy="14700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/>
            </a:r>
            <a:br>
              <a:rPr lang="en-US" sz="40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</a:br>
            <a:r>
              <a:rPr lang="en-US" sz="31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Presentation to </a:t>
            </a:r>
            <a:r>
              <a:rPr lang="en-US" sz="31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Islands Trust Council</a:t>
            </a:r>
            <a:r>
              <a:rPr lang="en-US" sz="31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/>
            </a:r>
            <a:br>
              <a:rPr lang="en-US" sz="31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</a:br>
            <a:r>
              <a:rPr lang="en-US" sz="27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December 6, </a:t>
            </a:r>
            <a:r>
              <a:rPr lang="en-US" sz="27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2017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 – </a:t>
            </a:r>
            <a:r>
              <a:rPr lang="en-US" sz="27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Victoria, BC </a:t>
            </a:r>
            <a:r>
              <a:rPr lang="en-US" sz="27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/>
            </a:r>
            <a:br>
              <a:rPr lang="en-US" sz="27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</a:b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/>
            </a:r>
            <a:b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</a:br>
            <a:endParaRPr lang="en-US" sz="2800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952" y="180235"/>
            <a:ext cx="10512862" cy="699905"/>
          </a:xfrm>
        </p:spPr>
        <p:txBody>
          <a:bodyPr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CA" sz="3500" b="1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Context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268486" y="981321"/>
            <a:ext cx="6247723" cy="4618421"/>
          </a:xfrm>
        </p:spPr>
        <p:txBody>
          <a:bodyPr/>
          <a:lstStyle/>
          <a:p>
            <a:pPr marL="0" indent="0">
              <a:spcBef>
                <a:spcPts val="300"/>
              </a:spcBef>
              <a:spcAft>
                <a:spcPts val="600"/>
              </a:spcAft>
              <a:buNone/>
              <a:defRPr/>
            </a:pPr>
            <a:r>
              <a:rPr lang="en-US" sz="1999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As a trading nation, marine transportation </a:t>
            </a:r>
            <a:r>
              <a:rPr lang="en-CA" altLang="en-US" sz="1999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is a key </a:t>
            </a:r>
            <a:r>
              <a:rPr lang="en-CA" altLang="en-US" sz="1999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driver </a:t>
            </a:r>
            <a:r>
              <a:rPr lang="en-CA" altLang="en-US" sz="1999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for </a:t>
            </a:r>
            <a:r>
              <a:rPr lang="en-CA" altLang="en-US" sz="1999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Canada.</a:t>
            </a:r>
          </a:p>
          <a:p>
            <a:pPr marL="442913" indent="-266700">
              <a:spcBef>
                <a:spcPts val="300"/>
              </a:spcBef>
              <a:spcAft>
                <a:spcPts val="600"/>
              </a:spcAft>
              <a:defRPr/>
            </a:pPr>
            <a:r>
              <a:rPr lang="en-CA" altLang="en-US" sz="1799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Provides </a:t>
            </a:r>
            <a:r>
              <a:rPr lang="en-CA" altLang="en-US" sz="1799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Northern and remote communities with food and other essential </a:t>
            </a:r>
            <a:r>
              <a:rPr lang="en-CA" altLang="en-US" sz="1799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goods</a:t>
            </a:r>
          </a:p>
          <a:p>
            <a:pPr marL="444367" indent="-266620">
              <a:spcBef>
                <a:spcPts val="600"/>
              </a:spcBef>
              <a:defRPr/>
            </a:pPr>
            <a:r>
              <a:rPr lang="en-CA" altLang="en-US" sz="1799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Employs </a:t>
            </a:r>
            <a:r>
              <a:rPr lang="en-CA" altLang="en-US" sz="1799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approximately 250,000 Canadians </a:t>
            </a:r>
          </a:p>
          <a:p>
            <a:pPr marL="0" lvl="1" indent="0">
              <a:spcBef>
                <a:spcPts val="0"/>
              </a:spcBef>
              <a:buNone/>
              <a:defRPr/>
            </a:pPr>
            <a:endParaRPr lang="en-US" sz="1600" dirty="0" smtClean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marL="0" lvl="1" indent="0">
              <a:spcBef>
                <a:spcPts val="1200"/>
              </a:spcBef>
              <a:buNone/>
              <a:defRPr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In recent years, areas for improvement in marine safety, oceans issues and environmental protection have been identified through 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regulatory reviews, reports, 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project 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and policy consultations, expert panels, etc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.</a:t>
            </a:r>
          </a:p>
          <a:p>
            <a:pPr marL="0" lvl="1" indent="0">
              <a:spcBef>
                <a:spcPts val="1200"/>
              </a:spcBef>
              <a:buNone/>
              <a:defRPr/>
            </a:pP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Much of this feedback has come from First Nations, and we have been listening.</a:t>
            </a:r>
          </a:p>
          <a:p>
            <a:pPr marL="0" lvl="1" indent="0">
              <a:spcBef>
                <a:spcPts val="1200"/>
              </a:spcBef>
              <a:buNone/>
              <a:defRPr/>
            </a:pPr>
            <a:endParaRPr lang="en-US" sz="20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marL="0" lvl="1" indent="0">
              <a:spcBef>
                <a:spcPts val="1200"/>
              </a:spcBef>
              <a:buNone/>
              <a:defRPr/>
            </a:pPr>
            <a:endParaRPr lang="en-US" sz="20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marL="0" indent="0">
              <a:spcBef>
                <a:spcPts val="1200"/>
              </a:spcBef>
              <a:buNone/>
              <a:defRPr/>
            </a:pPr>
            <a:endParaRPr lang="en-CA" sz="2000" dirty="0" smtClean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0" indent="0">
              <a:spcBef>
                <a:spcPts val="1200"/>
              </a:spcBef>
              <a:buNone/>
              <a:defRPr/>
            </a:pPr>
            <a:endParaRPr lang="en-CA" sz="2000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444367" indent="-266620">
              <a:spcBef>
                <a:spcPts val="600"/>
              </a:spcBef>
              <a:defRPr/>
            </a:pPr>
            <a:endParaRPr lang="en-CA" altLang="en-US" sz="1999" dirty="0">
              <a:solidFill>
                <a:schemeClr val="tx2">
                  <a:lumMod val="75000"/>
                </a:schemeClr>
              </a:solidFill>
            </a:endParaRPr>
          </a:p>
          <a:p>
            <a:pPr marL="444367" indent="-266620">
              <a:spcBef>
                <a:spcPts val="600"/>
              </a:spcBef>
              <a:defRPr/>
            </a:pPr>
            <a:endParaRPr lang="en-CA" altLang="en-US" sz="1999" dirty="0"/>
          </a:p>
          <a:p>
            <a:pPr marL="266620" indent="-266620">
              <a:spcBef>
                <a:spcPts val="300"/>
              </a:spcBef>
              <a:defRPr/>
            </a:pPr>
            <a:endParaRPr lang="en-CA" altLang="en-US" sz="1999" dirty="0"/>
          </a:p>
          <a:p>
            <a:pPr marL="266620" indent="-266620">
              <a:spcBef>
                <a:spcPts val="300"/>
              </a:spcBef>
              <a:defRPr/>
            </a:pPr>
            <a:endParaRPr lang="en-CA" altLang="en-US" sz="1999" dirty="0"/>
          </a:p>
          <a:p>
            <a:pPr marL="266620" indent="-266620">
              <a:spcBef>
                <a:spcPts val="300"/>
              </a:spcBef>
              <a:defRPr/>
            </a:pPr>
            <a:endParaRPr lang="en-CA" sz="1999" dirty="0"/>
          </a:p>
          <a:p>
            <a:pPr marL="266620" indent="-266620">
              <a:spcBef>
                <a:spcPts val="300"/>
              </a:spcBef>
            </a:pPr>
            <a:endParaRPr lang="en-CA" altLang="en-US" sz="1999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8633" y="1306284"/>
            <a:ext cx="4988052" cy="3334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497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952" y="180846"/>
            <a:ext cx="10512862" cy="699905"/>
          </a:xfrm>
        </p:spPr>
        <p:txBody>
          <a:bodyPr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CA" sz="3500" b="1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What is the </a:t>
            </a:r>
            <a:r>
              <a:rPr lang="en-CA" sz="3500" b="1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Oceans Protection </a:t>
            </a:r>
            <a:r>
              <a:rPr lang="en-CA" sz="3500" b="1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P</a:t>
            </a:r>
            <a:r>
              <a:rPr lang="en-CA" sz="3500" b="1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lan</a:t>
            </a:r>
            <a:r>
              <a:rPr lang="en-CA" sz="3500" b="1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?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200316" y="1190428"/>
            <a:ext cx="5824012" cy="3390557"/>
          </a:xfrm>
        </p:spPr>
        <p:txBody>
          <a:bodyPr/>
          <a:lstStyle/>
          <a:p>
            <a:pPr marL="0" indent="0">
              <a:spcBef>
                <a:spcPts val="300"/>
              </a:spcBef>
              <a:spcAft>
                <a:spcPts val="600"/>
              </a:spcAft>
              <a:buNone/>
              <a:defRPr/>
            </a:pPr>
            <a:r>
              <a:rPr lang="en-CA" altLang="en-US" sz="20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$</a:t>
            </a:r>
            <a:r>
              <a:rPr lang="en-CA" altLang="en-US" sz="20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1.5 billion, 5 year national Oceans Protection Plan (OPP</a:t>
            </a:r>
            <a:r>
              <a:rPr lang="en-CA" altLang="en-US" sz="20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) </a:t>
            </a:r>
            <a:r>
              <a:rPr lang="en-CA" altLang="en-US" sz="20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will:</a:t>
            </a:r>
          </a:p>
          <a:p>
            <a:pPr marL="444367" indent="-266620">
              <a:spcBef>
                <a:spcPts val="600"/>
              </a:spcBef>
              <a:defRPr/>
            </a:pPr>
            <a:r>
              <a:rPr lang="en-CA" altLang="en-US" sz="20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Improve marine safety and responsible shipping </a:t>
            </a:r>
          </a:p>
          <a:p>
            <a:pPr marL="444367" indent="-266620">
              <a:spcBef>
                <a:spcPts val="600"/>
              </a:spcBef>
              <a:defRPr/>
            </a:pPr>
            <a:r>
              <a:rPr lang="en-CA" altLang="en-US" sz="20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Protect Canada’s marine environment</a:t>
            </a:r>
          </a:p>
          <a:p>
            <a:pPr marL="444367" indent="-266620">
              <a:spcBef>
                <a:spcPts val="600"/>
              </a:spcBef>
              <a:defRPr/>
            </a:pPr>
            <a:r>
              <a:rPr lang="en-CA" altLang="en-US" sz="20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Strengthen partnerships with Indigenous communities</a:t>
            </a:r>
          </a:p>
          <a:p>
            <a:pPr marL="444367" indent="-266620">
              <a:spcBef>
                <a:spcPts val="600"/>
              </a:spcBef>
              <a:defRPr/>
            </a:pPr>
            <a:r>
              <a:rPr lang="en-CA" sz="20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Invest in science for </a:t>
            </a:r>
            <a:r>
              <a:rPr lang="en-CA" sz="20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evidence-based        decision-making</a:t>
            </a:r>
          </a:p>
          <a:p>
            <a:pPr marL="177747" indent="0">
              <a:spcBef>
                <a:spcPts val="600"/>
              </a:spcBef>
              <a:buNone/>
              <a:defRPr/>
            </a:pPr>
            <a:endParaRPr lang="en-CA" sz="2000" dirty="0" smtClean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177747" indent="0">
              <a:spcBef>
                <a:spcPts val="600"/>
              </a:spcBef>
              <a:buNone/>
              <a:defRPr/>
            </a:pPr>
            <a:r>
              <a:rPr lang="en-CA" sz="2000" b="1" i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Between 2017-2022, over 50 initiatives will be </a:t>
            </a:r>
            <a:r>
              <a:rPr lang="en-CA" sz="2000" b="1" i="1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delivered </a:t>
            </a:r>
            <a:r>
              <a:rPr lang="en-CA" sz="2000" b="1" i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to meet these goals.</a:t>
            </a:r>
          </a:p>
          <a:p>
            <a:pPr marL="177747" indent="0">
              <a:spcBef>
                <a:spcPts val="600"/>
              </a:spcBef>
              <a:buNone/>
              <a:defRPr/>
            </a:pPr>
            <a:endParaRPr lang="en-CA" sz="2000" dirty="0" smtClean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177747" indent="0">
              <a:spcBef>
                <a:spcPts val="600"/>
              </a:spcBef>
              <a:buNone/>
              <a:defRPr/>
            </a:pPr>
            <a:endParaRPr lang="en-CA" sz="2000" dirty="0" smtClean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266620" indent="-266620">
              <a:spcBef>
                <a:spcPts val="300"/>
              </a:spcBef>
            </a:pPr>
            <a:endParaRPr lang="en-CA" altLang="en-US" sz="1999" dirty="0"/>
          </a:p>
        </p:txBody>
      </p:sp>
      <p:sp>
        <p:nvSpPr>
          <p:cNvPr id="6" name="Round Diagonal Corner Rectangle 5"/>
          <p:cNvSpPr/>
          <p:nvPr/>
        </p:nvSpPr>
        <p:spPr>
          <a:xfrm>
            <a:off x="6215213" y="1352414"/>
            <a:ext cx="3377711" cy="1789630"/>
          </a:xfrm>
          <a:prstGeom prst="round2DiagRect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8029502" y="2432528"/>
            <a:ext cx="1362635" cy="545826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ound Diagonal Corner Rectangle 7"/>
          <p:cNvSpPr/>
          <p:nvPr/>
        </p:nvSpPr>
        <p:spPr>
          <a:xfrm>
            <a:off x="9696036" y="1312138"/>
            <a:ext cx="2123757" cy="1789630"/>
          </a:xfrm>
          <a:prstGeom prst="round2DiagRect">
            <a:avLst/>
          </a:prstGeom>
          <a:solidFill>
            <a:srgbClr val="70AD47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ound Diagonal Corner Rectangle 8"/>
          <p:cNvSpPr/>
          <p:nvPr/>
        </p:nvSpPr>
        <p:spPr>
          <a:xfrm>
            <a:off x="6215213" y="4050224"/>
            <a:ext cx="5620008" cy="730306"/>
          </a:xfrm>
          <a:prstGeom prst="round2DiagRect">
            <a:avLst/>
          </a:prstGeom>
          <a:solidFill>
            <a:srgbClr val="0B707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9863191" y="1615726"/>
            <a:ext cx="178944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000" b="1" dirty="0" smtClean="0">
                <a:solidFill>
                  <a:prstClr val="white"/>
                </a:solidFill>
                <a:latin typeface="Calibri" panose="020F0502020204030204"/>
              </a:rPr>
              <a:t>Preserve and Restore Marine Ecosystems</a:t>
            </a:r>
            <a:endParaRPr lang="en-US" altLang="en-US" dirty="0" smtClea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ctangle 25"/>
          <p:cNvSpPr>
            <a:spLocks noChangeArrowheads="1"/>
          </p:cNvSpPr>
          <p:nvPr/>
        </p:nvSpPr>
        <p:spPr bwMode="auto">
          <a:xfrm>
            <a:off x="8221333" y="2598907"/>
            <a:ext cx="104984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Response</a:t>
            </a:r>
            <a:endParaRPr kumimoji="0" lang="en-US" alt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14" name="Rectangle 30"/>
          <p:cNvSpPr>
            <a:spLocks noChangeArrowheads="1"/>
          </p:cNvSpPr>
          <p:nvPr/>
        </p:nvSpPr>
        <p:spPr bwMode="auto">
          <a:xfrm>
            <a:off x="6435706" y="1650524"/>
            <a:ext cx="3012129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000" b="1" dirty="0" smtClean="0">
                <a:solidFill>
                  <a:prstClr val="white"/>
                </a:solidFill>
                <a:latin typeface="Calibri" panose="020F0502020204030204"/>
              </a:rPr>
              <a:t>A World-Leading Marine Safety System</a:t>
            </a:r>
            <a:endParaRPr lang="en-US" altLang="en-US" dirty="0" smtClea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ound Diagonal Corner Rectangle 15"/>
          <p:cNvSpPr/>
          <p:nvPr/>
        </p:nvSpPr>
        <p:spPr>
          <a:xfrm>
            <a:off x="6199785" y="3228753"/>
            <a:ext cx="5604582" cy="730306"/>
          </a:xfrm>
          <a:prstGeom prst="round2DiagRect">
            <a:avLst/>
          </a:prstGeom>
          <a:solidFill>
            <a:sysClr val="window" lastClr="FFFFFF">
              <a:lumMod val="50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21"/>
          <p:cNvSpPr>
            <a:spLocks noChangeArrowheads="1"/>
          </p:cNvSpPr>
          <p:nvPr/>
        </p:nvSpPr>
        <p:spPr bwMode="auto">
          <a:xfrm>
            <a:off x="6537069" y="4255882"/>
            <a:ext cx="4800839" cy="318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000" b="1" dirty="0" smtClean="0">
                <a:solidFill>
                  <a:prstClr val="white"/>
                </a:solidFill>
                <a:latin typeface="Calibri" panose="020F0502020204030204"/>
              </a:rPr>
              <a:t>Stronger Evidence Base</a:t>
            </a:r>
            <a:endParaRPr lang="en-US" altLang="en-US" sz="2000" dirty="0" smtClea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ounded Rectangle 17"/>
          <p:cNvSpPr/>
          <p:nvPr/>
        </p:nvSpPr>
        <p:spPr bwMode="auto">
          <a:xfrm>
            <a:off x="6537069" y="2432528"/>
            <a:ext cx="1362635" cy="545826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28"/>
          <p:cNvSpPr>
            <a:spLocks noChangeArrowheads="1"/>
          </p:cNvSpPr>
          <p:nvPr/>
        </p:nvSpPr>
        <p:spPr bwMode="auto">
          <a:xfrm>
            <a:off x="6719954" y="2600611"/>
            <a:ext cx="123724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Prevention</a:t>
            </a:r>
            <a:endParaRPr kumimoji="0" lang="en-US" altLang="en-US" sz="16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15" name="Rectangle 21"/>
          <p:cNvSpPr>
            <a:spLocks noChangeArrowheads="1"/>
          </p:cNvSpPr>
          <p:nvPr/>
        </p:nvSpPr>
        <p:spPr bwMode="auto">
          <a:xfrm>
            <a:off x="6716290" y="3442511"/>
            <a:ext cx="4556143" cy="318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000" b="1" dirty="0" smtClean="0">
                <a:solidFill>
                  <a:prstClr val="white"/>
                </a:solidFill>
                <a:latin typeface="Calibri" panose="020F0502020204030204"/>
              </a:rPr>
              <a:t>Indigenous</a:t>
            </a:r>
            <a:r>
              <a:rPr lang="en-US" altLang="en-US" sz="1500" b="1" dirty="0" smtClean="0">
                <a:solidFill>
                  <a:prstClr val="white"/>
                </a:solidFill>
                <a:latin typeface="Calibri" panose="020F0502020204030204"/>
              </a:rPr>
              <a:t> </a:t>
            </a:r>
            <a:r>
              <a:rPr lang="en-US" altLang="en-US" sz="2000" b="1" dirty="0" smtClean="0">
                <a:solidFill>
                  <a:prstClr val="white"/>
                </a:solidFill>
                <a:latin typeface="Calibri" panose="020F0502020204030204"/>
              </a:rPr>
              <a:t>Partnerships</a:t>
            </a:r>
            <a:endParaRPr lang="en-US" altLang="en-US" sz="2000" dirty="0" smtClean="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84109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180975"/>
            <a:ext cx="10514012" cy="700088"/>
          </a:xfrm>
        </p:spPr>
        <p:txBody>
          <a:bodyPr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CA" sz="3500" b="1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How is the Oceans Protection Plan organized?</a:t>
            </a:r>
            <a:endParaRPr lang="en-CA" sz="3500" b="1" dirty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8800" y="1473200"/>
            <a:ext cx="6299200" cy="2308225"/>
          </a:xfrm>
        </p:spPr>
        <p:txBody>
          <a:bodyPr/>
          <a:lstStyle/>
          <a:p>
            <a:pPr marL="0" indent="0" eaLnBrk="1" hangingPunct="1">
              <a:spcBef>
                <a:spcPts val="1200"/>
              </a:spcBef>
              <a:buFont typeface="Arial" panose="020B0604020202020204" pitchFamily="34" charset="0"/>
              <a:buNone/>
              <a:defRPr/>
            </a:pPr>
            <a:endParaRPr lang="en-US" altLang="en-US" sz="1999" dirty="0" smtClean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eaLnBrk="1" hangingPunct="1">
              <a:spcBef>
                <a:spcPts val="300"/>
              </a:spcBef>
              <a:defRPr/>
            </a:pPr>
            <a:endParaRPr lang="en-CA" sz="1999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294399705"/>
              </p:ext>
            </p:extLst>
          </p:nvPr>
        </p:nvGraphicFramePr>
        <p:xfrm>
          <a:off x="-173046" y="1248932"/>
          <a:ext cx="5336617" cy="35577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555141" y="1347402"/>
            <a:ext cx="42579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defRPr/>
            </a:pPr>
            <a:r>
              <a:rPr lang="en-US" altLang="en-US" sz="24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in </a:t>
            </a:r>
            <a:r>
              <a:rPr lang="en-US" altLang="en-US" sz="24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partnership with…</a:t>
            </a:r>
            <a:endParaRPr lang="en-CA" sz="2400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123492096"/>
              </p:ext>
            </p:extLst>
          </p:nvPr>
        </p:nvGraphicFramePr>
        <p:xfrm>
          <a:off x="8071722" y="2024193"/>
          <a:ext cx="4796544" cy="37649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895273" y="3370720"/>
            <a:ext cx="42579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defRPr/>
            </a:pPr>
            <a:r>
              <a:rPr lang="en-US" altLang="en-US" sz="24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and collaboration with</a:t>
            </a:r>
            <a:r>
              <a:rPr lang="en-US" altLang="en-US" sz="24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…</a:t>
            </a:r>
            <a:endParaRPr lang="en-CA" sz="2400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5684122" y="2000248"/>
            <a:ext cx="2262909" cy="108826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 dirty="0" smtClean="0">
                <a:latin typeface="Century Gothic" panose="020B0502020202020204" pitchFamily="34" charset="0"/>
              </a:rPr>
              <a:t>Indigenous Groups</a:t>
            </a:r>
            <a:endParaRPr lang="en-CA" sz="1400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520" y="305117"/>
            <a:ext cx="10969625" cy="1143000"/>
          </a:xfrm>
        </p:spPr>
        <p:txBody>
          <a:bodyPr/>
          <a:lstStyle/>
          <a:p>
            <a:pPr algn="l"/>
            <a:r>
              <a:rPr lang="en-CA" sz="3500" b="1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Initiatives under the Oceans Protection Plan</a:t>
            </a:r>
            <a:endParaRPr lang="en-CA" sz="3500" b="1" dirty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3057566"/>
              </p:ext>
            </p:extLst>
          </p:nvPr>
        </p:nvGraphicFramePr>
        <p:xfrm>
          <a:off x="-238835" y="1228437"/>
          <a:ext cx="7223760" cy="50809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ectangle 6"/>
          <p:cNvSpPr/>
          <p:nvPr/>
        </p:nvSpPr>
        <p:spPr>
          <a:xfrm>
            <a:off x="6040581" y="1514884"/>
            <a:ext cx="5909467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Oceans Protection Plan initiatives range across the four priority areas.</a:t>
            </a:r>
          </a:p>
          <a:p>
            <a:pPr lvl="1"/>
            <a:endParaRPr lang="en-US" sz="2000" dirty="0" smtClean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Some initiatives involve multiple departments/agencies.</a:t>
            </a:r>
          </a:p>
          <a:p>
            <a:pPr lvl="1"/>
            <a:endParaRPr lang="en-US" sz="2000" dirty="0" smtClean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Many are linked to other initiatives.</a:t>
            </a:r>
          </a:p>
          <a:p>
            <a:pPr lvl="1"/>
            <a:endParaRPr lang="en-US" sz="20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Complex environment; will use a variety of methods to engage.</a:t>
            </a:r>
            <a:endParaRPr lang="en-US" sz="20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47432" y="4757175"/>
            <a:ext cx="910510" cy="843072"/>
          </a:xfrm>
          <a:prstGeom prst="ellipse">
            <a:avLst/>
          </a:prstGeom>
          <a:blipFill rotWithShape="1">
            <a:blip r:embed="rId8"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4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2946001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995" y="180975"/>
            <a:ext cx="11050086" cy="700088"/>
          </a:xfrm>
          <a:solidFill>
            <a:schemeClr val="accent1"/>
          </a:solidFill>
        </p:spPr>
        <p:txBody>
          <a:bodyPr>
            <a:noAutofit/>
          </a:bodyPr>
          <a:lstStyle/>
          <a:p>
            <a:pPr marL="720725" lvl="0" algn="l" eaLnBrk="1" hangingPunct="1">
              <a:defRPr/>
            </a:pPr>
            <a:r>
              <a:rPr lang="en-CA" sz="3200" b="1" dirty="0" smtClean="0">
                <a:solidFill>
                  <a:schemeClr val="bg1"/>
                </a:solidFill>
              </a:rPr>
              <a:t>Prevention: Managing Waterways </a:t>
            </a:r>
            <a:r>
              <a:rPr lang="en-CA" sz="3200" b="1" dirty="0">
                <a:solidFill>
                  <a:schemeClr val="bg1"/>
                </a:solidFill>
              </a:rPr>
              <a:t>for </a:t>
            </a:r>
            <a:r>
              <a:rPr lang="en-CA" sz="3200" b="1" dirty="0" smtClean="0">
                <a:solidFill>
                  <a:schemeClr val="bg1"/>
                </a:solidFill>
              </a:rPr>
              <a:t>Safety</a:t>
            </a:r>
            <a:endParaRPr lang="en-CA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894" y="881062"/>
            <a:ext cx="6915693" cy="4722585"/>
          </a:xfrm>
        </p:spPr>
        <p:txBody>
          <a:bodyPr/>
          <a:lstStyle/>
          <a:p>
            <a:pPr eaLnBrk="1" hangingPunct="1">
              <a:spcBef>
                <a:spcPts val="600"/>
              </a:spcBef>
              <a:defRPr/>
            </a:pPr>
            <a:endParaRPr lang="en-CA" altLang="en-US" sz="2000" b="1" dirty="0" smtClean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0" indent="0" eaLnBrk="1" hangingPunct="1">
              <a:spcBef>
                <a:spcPts val="0"/>
              </a:spcBef>
              <a:spcAft>
                <a:spcPts val="1200"/>
              </a:spcAft>
              <a:buNone/>
              <a:defRPr/>
            </a:pPr>
            <a:r>
              <a:rPr lang="en-CA" altLang="en-US" sz="2200" b="1" i="1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Better Information Sharing </a:t>
            </a:r>
          </a:p>
          <a:p>
            <a:pPr eaLnBrk="1" hangingPunct="1">
              <a:spcBef>
                <a:spcPts val="600"/>
              </a:spcBef>
              <a:defRPr/>
            </a:pPr>
            <a:r>
              <a:rPr lang="en-CA" altLang="en-US" sz="2000" b="1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Enhanced Marine </a:t>
            </a:r>
            <a:r>
              <a:rPr lang="en-CA" altLang="en-US" sz="20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S</a:t>
            </a:r>
            <a:r>
              <a:rPr lang="en-CA" altLang="en-US" sz="2000" b="1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ituational Awareness</a:t>
            </a:r>
          </a:p>
          <a:p>
            <a:pPr lvl="1" eaLnBrk="1" hangingPunct="1">
              <a:spcBef>
                <a:spcPts val="600"/>
              </a:spcBef>
              <a:defRPr/>
            </a:pPr>
            <a:r>
              <a:rPr lang="en-CA" altLang="en-US" sz="18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New marine information sharing system</a:t>
            </a:r>
          </a:p>
          <a:p>
            <a:pPr marL="457200" lvl="1" indent="0" eaLnBrk="1" hangingPunct="1">
              <a:spcBef>
                <a:spcPts val="0"/>
              </a:spcBef>
              <a:buNone/>
              <a:defRPr/>
            </a:pPr>
            <a:endParaRPr lang="en-CA" altLang="en-US" sz="1800" dirty="0" smtClean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eaLnBrk="1" hangingPunct="1">
              <a:spcBef>
                <a:spcPts val="600"/>
              </a:spcBef>
              <a:defRPr/>
            </a:pPr>
            <a:r>
              <a:rPr lang="en-CA" altLang="en-US" sz="2000" b="1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Proactive Vessel </a:t>
            </a:r>
            <a:r>
              <a:rPr lang="en-CA" altLang="en-US" sz="20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M</a:t>
            </a:r>
            <a:r>
              <a:rPr lang="en-CA" altLang="en-US" sz="2000" b="1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anagement &amp; Anchorages</a:t>
            </a:r>
          </a:p>
          <a:p>
            <a:pPr lvl="1" eaLnBrk="1" hangingPunct="1">
              <a:spcBef>
                <a:spcPts val="600"/>
              </a:spcBef>
              <a:defRPr/>
            </a:pPr>
            <a:r>
              <a:rPr lang="en-CA" altLang="en-US" sz="18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More collaborative approach to identifying &amp; managing marine traffic issues</a:t>
            </a:r>
          </a:p>
          <a:p>
            <a:pPr marL="457200" lvl="1" indent="0" eaLnBrk="1" hangingPunct="1">
              <a:spcBef>
                <a:spcPts val="0"/>
              </a:spcBef>
              <a:buNone/>
              <a:defRPr/>
            </a:pPr>
            <a:endParaRPr lang="en-CA" altLang="en-US" sz="1800" i="1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eaLnBrk="1" hangingPunct="1">
              <a:spcBef>
                <a:spcPts val="0"/>
              </a:spcBef>
              <a:defRPr/>
            </a:pPr>
            <a:r>
              <a:rPr lang="en-CA" sz="20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More </a:t>
            </a:r>
            <a:r>
              <a:rPr lang="en-CA" sz="20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radar capacity</a:t>
            </a:r>
            <a:r>
              <a:rPr lang="en-CA" sz="20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 for safer navigation</a:t>
            </a:r>
            <a:endParaRPr lang="en-CA" sz="2000" b="1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0" indent="0" eaLnBrk="1" hangingPunct="1">
              <a:spcBef>
                <a:spcPts val="0"/>
              </a:spcBef>
              <a:buNone/>
              <a:defRPr/>
            </a:pPr>
            <a:endParaRPr lang="en-CA" altLang="en-US" sz="2000" b="1" dirty="0" smtClean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457200" lvl="1" indent="0" eaLnBrk="1" hangingPunct="1">
              <a:spcBef>
                <a:spcPts val="600"/>
              </a:spcBef>
              <a:buNone/>
              <a:defRPr/>
            </a:pPr>
            <a:endParaRPr lang="en-CA" altLang="en-US" sz="1800" b="1" dirty="0" smtClean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lvl="1" eaLnBrk="1" hangingPunct="1">
              <a:spcBef>
                <a:spcPts val="600"/>
              </a:spcBef>
              <a:defRPr/>
            </a:pPr>
            <a:endParaRPr lang="en-CA" sz="1800" dirty="0" smtClean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lvl="1" eaLnBrk="1" hangingPunct="1">
              <a:spcBef>
                <a:spcPts val="600"/>
              </a:spcBef>
              <a:defRPr/>
            </a:pPr>
            <a:endParaRPr lang="en-CA" sz="1600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0" indent="0" eaLnBrk="1" hangingPunct="1">
              <a:spcBef>
                <a:spcPts val="600"/>
              </a:spcBef>
              <a:buNone/>
              <a:defRPr/>
            </a:pPr>
            <a:endParaRPr lang="en-CA" altLang="en-US" sz="2000" b="1" dirty="0" smtClean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8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5081" y="1405500"/>
            <a:ext cx="4572000" cy="342199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/>
          <p:cNvSpPr>
            <a:spLocks noChangeAspect="1"/>
          </p:cNvSpPr>
          <p:nvPr/>
        </p:nvSpPr>
        <p:spPr>
          <a:xfrm>
            <a:off x="179388" y="9019"/>
            <a:ext cx="1127513" cy="104400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68815" r="-31185"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6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222" y="1485667"/>
            <a:ext cx="4796589" cy="4525963"/>
          </a:xfrm>
        </p:spPr>
        <p:txBody>
          <a:bodyPr/>
          <a:lstStyle/>
          <a:p>
            <a:pPr marL="0" indent="0">
              <a:buNone/>
            </a:pPr>
            <a:r>
              <a:rPr lang="en-CA" sz="2200" b="1" i="1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Safer Navigation </a:t>
            </a:r>
          </a:p>
          <a:p>
            <a:pPr marL="0" indent="0">
              <a:buNone/>
            </a:pPr>
            <a:endParaRPr lang="en-CA" sz="2400" b="1" i="1" dirty="0" smtClean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marL="284400" indent="-284400" eaLnBrk="1" fontAlgn="auto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CA" altLang="en-US" sz="20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Modernizing </a:t>
            </a:r>
            <a:r>
              <a:rPr lang="en-CA" altLang="en-US" sz="2000" b="1" i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Pilotage Act </a:t>
            </a:r>
            <a:endParaRPr lang="en-CA" altLang="en-US" sz="2000" b="1" i="1" dirty="0" smtClean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0" indent="0" eaLnBrk="1" fontAlgn="auto" hangingPunct="1">
              <a:spcBef>
                <a:spcPts val="0"/>
              </a:spcBef>
              <a:spcAft>
                <a:spcPts val="600"/>
              </a:spcAft>
              <a:buNone/>
              <a:defRPr/>
            </a:pPr>
            <a:endParaRPr lang="en-CA" altLang="en-US" sz="2000" b="1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284400" indent="-284400" eaLnBrk="1" fontAlgn="auto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Modern </a:t>
            </a:r>
            <a:r>
              <a:rPr lang="en-US" sz="22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hydrography</a:t>
            </a: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 and </a:t>
            </a:r>
            <a:r>
              <a:rPr lang="en-US" sz="22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charting</a:t>
            </a: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 in higher traffic </a:t>
            </a: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areas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600"/>
              </a:spcAft>
              <a:buNone/>
              <a:defRPr/>
            </a:pPr>
            <a:endParaRPr lang="en-US" sz="2200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284400" indent="-284400" eaLnBrk="1" fontAlgn="auto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Enhanced marine </a:t>
            </a:r>
            <a:r>
              <a:rPr lang="en-US" sz="22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weather 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forecasting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600"/>
              </a:spcAft>
              <a:buNone/>
              <a:defRPr/>
            </a:pPr>
            <a:endParaRPr lang="en-US" sz="2200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CA" sz="2400" b="1" i="1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600" y="257284"/>
            <a:ext cx="10170695" cy="824079"/>
          </a:xfrm>
          <a:solidFill>
            <a:schemeClr val="accent1"/>
          </a:solidFill>
        </p:spPr>
        <p:txBody>
          <a:bodyPr>
            <a:noAutofit/>
          </a:bodyPr>
          <a:lstStyle/>
          <a:p>
            <a:pPr marL="720725" lvl="0" algn="l" eaLnBrk="1" hangingPunct="1">
              <a:defRPr/>
            </a:pPr>
            <a:r>
              <a:rPr lang="en-CA" sz="3200" b="1" dirty="0" smtClean="0">
                <a:solidFill>
                  <a:schemeClr val="bg1"/>
                </a:solidFill>
              </a:rPr>
              <a:t>Prevention: Managing Waterways </a:t>
            </a:r>
            <a:r>
              <a:rPr lang="en-CA" sz="3200" b="1" dirty="0">
                <a:solidFill>
                  <a:schemeClr val="bg1"/>
                </a:solidFill>
              </a:rPr>
              <a:t>for </a:t>
            </a:r>
            <a:r>
              <a:rPr lang="en-CA" sz="3200" b="1" dirty="0" smtClean="0">
                <a:solidFill>
                  <a:schemeClr val="bg1"/>
                </a:solidFill>
              </a:rPr>
              <a:t>Safety</a:t>
            </a:r>
            <a:endParaRPr lang="en-CA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223590" y="147323"/>
            <a:ext cx="1127513" cy="1044000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68815" r="-31185"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6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1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4435" y="1485668"/>
            <a:ext cx="5369969" cy="355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232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756" y="136524"/>
            <a:ext cx="11390313" cy="820738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pPr algn="l" eaLnBrk="1" hangingPunct="1">
              <a:defRPr/>
            </a:pPr>
            <a:r>
              <a:rPr lang="en-CA" sz="3600" dirty="0"/>
              <a:t> </a:t>
            </a:r>
            <a:r>
              <a:rPr lang="en-CA" sz="3600" dirty="0" smtClean="0"/>
              <a:t>        </a:t>
            </a:r>
            <a:r>
              <a:rPr lang="en-CA" sz="3600" b="1" dirty="0" smtClean="0">
                <a:solidFill>
                  <a:schemeClr val="bg1"/>
                </a:solidFill>
              </a:rPr>
              <a:t>Response: Preparing for and </a:t>
            </a:r>
            <a:r>
              <a:rPr lang="en-CA" sz="3600" b="1" dirty="0">
                <a:solidFill>
                  <a:schemeClr val="bg1"/>
                </a:solidFill>
              </a:rPr>
              <a:t>Responding to Emergencies</a:t>
            </a:r>
            <a:endParaRPr lang="en-CA" sz="35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550" y="1173472"/>
            <a:ext cx="6542734" cy="5056968"/>
          </a:xfrm>
        </p:spPr>
        <p:txBody>
          <a:bodyPr/>
          <a:lstStyle/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CA" altLang="en-US" sz="2200" b="1" i="1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Proactive monitoring and response capacity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CA" altLang="en-US" sz="2200" b="1" i="1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 </a:t>
            </a:r>
            <a:endParaRPr lang="en-CA" altLang="en-US" sz="2200" b="1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CA" altLang="en-US" sz="1800" b="1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Establish 24/7 response capacity</a:t>
            </a:r>
          </a:p>
          <a:p>
            <a:pPr lvl="1"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CA" altLang="en-US" sz="16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Enhance CCG Regional Operations Centre &amp; TC Situation Centre; add regional Environmental Emergency Officers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800" b="1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Modernize response equipment</a:t>
            </a:r>
            <a:endParaRPr lang="en-US" sz="1800" b="1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U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pgrade assets like booms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, 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vessels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, and clean-up 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technologies</a:t>
            </a:r>
            <a:endParaRPr lang="en-US" sz="1600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N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ew 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mobile command posts 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and communications equipment</a:t>
            </a:r>
          </a:p>
          <a:p>
            <a:pPr marL="0"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CA" altLang="en-US" sz="18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New logistics depot</a:t>
            </a:r>
          </a:p>
          <a:p>
            <a:pPr lvl="1"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In Port Hardy, to house environmental response staff and equipment for rapid response to spills</a:t>
            </a:r>
            <a:endParaRPr lang="en-CA" altLang="en-US" sz="2000" b="1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</a:pPr>
            <a:endParaRPr lang="en-CA" altLang="en-US" sz="2000" b="1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0" indent="0" eaLnBrk="1" hangingPunct="1">
              <a:spcBef>
                <a:spcPts val="0"/>
              </a:spcBef>
              <a:spcAft>
                <a:spcPts val="600"/>
              </a:spcAft>
              <a:buNone/>
              <a:defRPr/>
            </a:pPr>
            <a:endParaRPr lang="en-CA" altLang="en-US" sz="2000" b="1" dirty="0" smtClean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16388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2284" y="1173472"/>
            <a:ext cx="5018087" cy="41481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>
            <a:spLocks noChangeAspect="1"/>
          </p:cNvSpPr>
          <p:nvPr/>
        </p:nvSpPr>
        <p:spPr>
          <a:xfrm>
            <a:off x="209550" y="24893"/>
            <a:ext cx="1127512" cy="104400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1755" r="-58245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550" y="1037474"/>
            <a:ext cx="6688555" cy="4810710"/>
          </a:xfrm>
        </p:spPr>
        <p:txBody>
          <a:bodyPr/>
          <a:lstStyle/>
          <a:p>
            <a:pPr marL="0" indent="0" eaLnBrk="1" hangingPunct="1">
              <a:spcBef>
                <a:spcPts val="0"/>
              </a:spcBef>
              <a:spcAft>
                <a:spcPts val="600"/>
              </a:spcAft>
              <a:buNone/>
              <a:defRPr/>
            </a:pPr>
            <a:endParaRPr lang="en-CA" altLang="en-US" sz="2200" b="1" i="1" dirty="0" smtClean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0" indent="0" eaLnBrk="1" hangingPunct="1"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en-CA" altLang="en-US" sz="2200" b="1" i="1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Proactive </a:t>
            </a:r>
            <a:r>
              <a:rPr lang="en-CA" altLang="en-US" sz="2200" b="1" i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monitoring and response capacity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CA" altLang="en-US" sz="1800" b="1" dirty="0" smtClean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CA" altLang="en-US" sz="2000" b="1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Enhanced search and rescue capacity</a:t>
            </a:r>
            <a:endParaRPr lang="en-CA" altLang="en-US" sz="2000" dirty="0" smtClean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lvl="1"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CA" altLang="en-US" sz="16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Four new lifeboat stations on the west coast</a:t>
            </a:r>
          </a:p>
          <a:p>
            <a:pPr marL="457200" lvl="1" indent="0" eaLnBrk="1" hangingPunct="1">
              <a:spcBef>
                <a:spcPts val="0"/>
              </a:spcBef>
              <a:spcAft>
                <a:spcPts val="600"/>
              </a:spcAft>
              <a:buNone/>
              <a:defRPr/>
            </a:pPr>
            <a:endParaRPr lang="en-CA" altLang="en-US" sz="1600" dirty="0" smtClean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CA" altLang="en-US" sz="20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Increased </a:t>
            </a:r>
            <a:r>
              <a:rPr lang="en-CA" altLang="en-US" sz="2000" b="1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emergency </a:t>
            </a:r>
            <a:r>
              <a:rPr lang="en-CA" altLang="en-US" sz="20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t</a:t>
            </a:r>
            <a:r>
              <a:rPr lang="en-CA" altLang="en-US" sz="2000" b="1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ow </a:t>
            </a:r>
            <a:r>
              <a:rPr lang="en-CA" altLang="en-US" sz="20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c</a:t>
            </a:r>
            <a:r>
              <a:rPr lang="en-CA" altLang="en-US" sz="2000" b="1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apacity</a:t>
            </a:r>
            <a:endParaRPr lang="en-CA" altLang="en-US" sz="2000" b="1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lvl="1"/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Install towing equipment on all major Coast Guard vessels</a:t>
            </a:r>
          </a:p>
          <a:p>
            <a:pPr lvl="1"/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Lease two offshore vessels capable of emergency response towing of large ships on the west coast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Engage Indigenous Groups, and other key stakeholders to complete a needs analysis study (Winter 2017).</a:t>
            </a:r>
          </a:p>
          <a:p>
            <a:pPr lvl="1" eaLnBrk="1" hangingPunct="1">
              <a:spcBef>
                <a:spcPts val="0"/>
              </a:spcBef>
              <a:spcAft>
                <a:spcPts val="600"/>
              </a:spcAft>
              <a:defRPr/>
            </a:pPr>
            <a:endParaRPr lang="en-CA" altLang="en-US" sz="1600" dirty="0" smtClean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lvl="1"/>
            <a:endParaRPr lang="en-CA" altLang="en-US" sz="1600" b="1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563756" y="136524"/>
            <a:ext cx="11390313" cy="82073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 eaLnBrk="1" hangingPunct="1">
              <a:defRPr/>
            </a:pPr>
            <a:r>
              <a:rPr lang="en-CA" sz="3600" dirty="0" smtClean="0"/>
              <a:t>         </a:t>
            </a:r>
            <a:r>
              <a:rPr lang="en-CA" sz="3600" b="1" dirty="0" smtClean="0">
                <a:solidFill>
                  <a:schemeClr val="bg1"/>
                </a:solidFill>
              </a:rPr>
              <a:t>Response: Preparing for and Responding to Emergencies</a:t>
            </a:r>
            <a:endParaRPr lang="en-CA" sz="35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Oval 6"/>
          <p:cNvSpPr>
            <a:spLocks noChangeAspect="1"/>
          </p:cNvSpPr>
          <p:nvPr/>
        </p:nvSpPr>
        <p:spPr>
          <a:xfrm>
            <a:off x="209550" y="24893"/>
            <a:ext cx="1127512" cy="1044000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1755" r="-58245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5225" y="1944268"/>
            <a:ext cx="4644000" cy="2618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983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092" y="1068894"/>
            <a:ext cx="7232071" cy="5057270"/>
          </a:xfrm>
        </p:spPr>
        <p:txBody>
          <a:bodyPr/>
          <a:lstStyle/>
          <a:p>
            <a:pPr marL="0" indent="0">
              <a:buNone/>
            </a:pPr>
            <a:endParaRPr lang="en-CA" sz="2000" b="1" i="1" dirty="0" smtClean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CA" sz="2000" b="1" i="1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More collaborative and inclusive process and better </a:t>
            </a:r>
            <a:r>
              <a:rPr lang="en-CA" sz="2000" b="1" i="1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quality decisions</a:t>
            </a:r>
            <a:endParaRPr lang="en-CA" sz="2000" b="1" i="1" dirty="0" smtClean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CA" sz="2000" b="1" dirty="0" smtClean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en-CA" sz="2000" b="1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Places </a:t>
            </a:r>
            <a:r>
              <a:rPr lang="en-CA" sz="20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of </a:t>
            </a:r>
            <a:r>
              <a:rPr lang="en-CA" sz="2000" b="1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Refuge Planning</a:t>
            </a:r>
          </a:p>
          <a:p>
            <a:pPr lvl="1"/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W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here 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a ship in need of assistance can 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go to 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stabilize 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and 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reduce 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hazard; </a:t>
            </a:r>
            <a:r>
              <a:rPr lang="en-US" sz="1600" u="sng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not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a designated 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anchorage</a:t>
            </a:r>
          </a:p>
          <a:p>
            <a:pPr lvl="1"/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W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ork with Indigenous and 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coastal communities to 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expand the existing plan and include more </a:t>
            </a:r>
            <a:r>
              <a:rPr lang="en-CA" sz="16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sub-regions (</a:t>
            </a:r>
            <a:r>
              <a:rPr lang="en-CA" sz="1600" dirty="0" err="1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Haida</a:t>
            </a:r>
            <a:r>
              <a:rPr lang="en-CA" sz="16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en-CA" sz="1600" dirty="0" err="1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Gwaii</a:t>
            </a:r>
            <a:r>
              <a:rPr lang="en-CA" sz="16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 recently concluded), starting in Winter 2017.</a:t>
            </a:r>
          </a:p>
          <a:p>
            <a:pPr marL="0" indent="0">
              <a:buNone/>
            </a:pPr>
            <a:endParaRPr lang="en-CA" sz="1600" b="1" dirty="0" smtClean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en-US" altLang="en-US" sz="2000" b="1" dirty="0">
                <a:solidFill>
                  <a:srgbClr val="17375E"/>
                </a:solidFill>
                <a:latin typeface="Century Gothic" panose="020B0502020202020204" pitchFamily="34" charset="0"/>
              </a:rPr>
              <a:t>Strengthen polluter-pay principle by updating Ship-Source Oil Pollution Fund</a:t>
            </a:r>
          </a:p>
          <a:p>
            <a:pPr marL="0" indent="0">
              <a:buNone/>
            </a:pPr>
            <a:endParaRPr lang="en-CA" sz="2000" b="1" dirty="0" smtClean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CA" sz="2000" b="1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endParaRPr lang="en-CA" sz="2000" dirty="0" smtClean="0"/>
          </a:p>
          <a:p>
            <a:pPr marL="0" indent="0">
              <a:buNone/>
            </a:pPr>
            <a:endParaRPr lang="en-CA" sz="2000" dirty="0"/>
          </a:p>
          <a:p>
            <a:pPr marL="0" indent="0">
              <a:buNone/>
            </a:pPr>
            <a:endParaRPr lang="en-CA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563756" y="136524"/>
            <a:ext cx="11390313" cy="820738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CA" sz="3200" b="1">
                <a:solidFill>
                  <a:schemeClr val="bg1"/>
                </a:solidFill>
              </a:rPr>
              <a:t>Response: Preparing for and Responding to Emergencies</a:t>
            </a:r>
            <a:endParaRPr lang="en-CA" sz="3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209550" y="24893"/>
            <a:ext cx="1127512" cy="1044000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1755" r="-58245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9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9236" y="1822954"/>
            <a:ext cx="4440522" cy="3372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9518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305" y="1389783"/>
            <a:ext cx="6393586" cy="4281343"/>
          </a:xfrm>
        </p:spPr>
        <p:txBody>
          <a:bodyPr/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CA" altLang="en-US" sz="1800" b="1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Assessing Cumulative </a:t>
            </a:r>
            <a:r>
              <a:rPr lang="en-CA" altLang="en-US" sz="18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E</a:t>
            </a:r>
            <a:r>
              <a:rPr lang="en-CA" altLang="en-US" sz="1800" b="1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ffects of Marine Shipping, and Coastal </a:t>
            </a:r>
            <a:r>
              <a:rPr lang="en-CA" altLang="en-US" sz="18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E</a:t>
            </a:r>
            <a:r>
              <a:rPr lang="en-CA" altLang="en-US" sz="1800" b="1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nvironmental Baseline Program</a:t>
            </a:r>
          </a:p>
          <a:p>
            <a:pPr lvl="1" eaLnBrk="1" hangingPunct="1">
              <a:spcBef>
                <a:spcPts val="0"/>
              </a:spcBef>
              <a:spcAft>
                <a:spcPts val="1200"/>
              </a:spcAft>
              <a:defRPr/>
            </a:pPr>
            <a:r>
              <a:rPr lang="en-CA" altLang="en-US" sz="16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In collaboration with partners, develop a framework to assess cumulative effects, and collect data</a:t>
            </a:r>
            <a:r>
              <a:rPr lang="en-CA" altLang="en-US" sz="1600" b="1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en-CA" altLang="en-US" sz="16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in </a:t>
            </a:r>
            <a:r>
              <a:rPr lang="en-CA" altLang="en-US" sz="16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6 pilot areas, including </a:t>
            </a:r>
            <a:r>
              <a:rPr lang="en-CA" altLang="en-US" sz="16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Vancouver and </a:t>
            </a:r>
            <a:r>
              <a:rPr lang="en-CA" altLang="en-US" sz="16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Prince Rupert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CA" altLang="en-US" sz="1800" b="1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Protecting marine </a:t>
            </a:r>
            <a:r>
              <a:rPr lang="en-CA" altLang="en-US" sz="18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mammals, particularly </a:t>
            </a:r>
            <a:r>
              <a:rPr lang="en-CA" altLang="en-US" sz="1800" b="1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whales</a:t>
            </a:r>
          </a:p>
          <a:p>
            <a:pPr lvl="1" eaLnBrk="1" hangingPunct="1">
              <a:spcBef>
                <a:spcPts val="0"/>
              </a:spcBef>
              <a:spcAft>
                <a:spcPts val="1200"/>
              </a:spcAft>
              <a:defRPr/>
            </a:pPr>
            <a:r>
              <a:rPr lang="en-CA" altLang="en-US" sz="16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Understand stressors and introduce strategies to mitigate impacts from vessels; detect and avoid marine mammals; and respond effectively.</a:t>
            </a:r>
            <a:endParaRPr lang="en-CA" altLang="en-US" sz="1400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CA" altLang="en-US" sz="1800" b="1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Coastal </a:t>
            </a:r>
            <a:r>
              <a:rPr lang="en-CA" altLang="en-US" sz="18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Restoration </a:t>
            </a:r>
            <a:r>
              <a:rPr lang="en-CA" altLang="en-US" sz="1800" b="1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Fund</a:t>
            </a:r>
          </a:p>
          <a:p>
            <a:pPr lvl="1" eaLnBrk="1" hangingPunct="1">
              <a:spcBef>
                <a:spcPts val="0"/>
              </a:spcBef>
              <a:spcAft>
                <a:spcPts val="1200"/>
              </a:spcAft>
              <a:defRPr/>
            </a:pPr>
            <a:r>
              <a:rPr lang="en-CA" altLang="en-US" sz="16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Support local habitat restoration projects</a:t>
            </a:r>
            <a:endParaRPr lang="en-CA" altLang="en-US" sz="1600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CA" altLang="en-US" sz="1800" b="1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Marine Spatial Planning</a:t>
            </a:r>
            <a:r>
              <a:rPr lang="en-CA" altLang="en-US" sz="18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 </a:t>
            </a:r>
          </a:p>
          <a:p>
            <a:pPr lvl="1" eaLnBrk="1" hangingPunct="1">
              <a:spcBef>
                <a:spcPts val="0"/>
              </a:spcBef>
              <a:spcAft>
                <a:spcPts val="1200"/>
              </a:spcAft>
              <a:defRPr/>
            </a:pPr>
            <a:r>
              <a:rPr lang="en-CA" altLang="en-US" sz="16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N</a:t>
            </a:r>
            <a:r>
              <a:rPr lang="en-CA" altLang="en-US" sz="16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orth </a:t>
            </a:r>
            <a:r>
              <a:rPr lang="en-CA" altLang="en-US" sz="16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and central coast </a:t>
            </a:r>
          </a:p>
        </p:txBody>
      </p:sp>
      <p:pic>
        <p:nvPicPr>
          <p:cNvPr id="5124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1018" y="1340216"/>
            <a:ext cx="4359563" cy="4147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265382" y="274638"/>
            <a:ext cx="10313843" cy="806452"/>
          </a:xfrm>
          <a:solidFill>
            <a:schemeClr val="accent3"/>
          </a:solidFill>
        </p:spPr>
        <p:txBody>
          <a:bodyPr>
            <a:noAutofit/>
          </a:bodyPr>
          <a:lstStyle/>
          <a:p>
            <a:pPr lvl="0" algn="l" eaLnBrk="1" hangingPunct="1">
              <a:defRPr/>
            </a:pPr>
            <a:r>
              <a:rPr lang="en-CA" sz="3500" b="1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         </a:t>
            </a:r>
            <a:br>
              <a:rPr lang="en-CA" sz="3500" b="1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</a:br>
            <a:r>
              <a:rPr lang="en-CA" sz="3500" b="1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en-CA" sz="3500" b="1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    </a:t>
            </a:r>
            <a:r>
              <a:rPr lang="en-CA" sz="3600" b="1" dirty="0" smtClean="0">
                <a:solidFill>
                  <a:schemeClr val="bg1"/>
                </a:solidFill>
              </a:rPr>
              <a:t>Preserving and Restoring Marine Ecosystems</a:t>
            </a:r>
            <a:r>
              <a:rPr lang="en-CA" sz="3600" dirty="0"/>
              <a:t/>
            </a:r>
            <a:br>
              <a:rPr lang="en-CA" sz="3600" dirty="0"/>
            </a:br>
            <a:endParaRPr lang="en-CA" sz="3500" dirty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Oval 6"/>
          <p:cNvSpPr>
            <a:spLocks noChangeAspect="1"/>
          </p:cNvSpPr>
          <p:nvPr/>
        </p:nvSpPr>
        <p:spPr>
          <a:xfrm>
            <a:off x="441322" y="216475"/>
            <a:ext cx="1127512" cy="104400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2777" r="-79221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4108340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304" y="1157082"/>
            <a:ext cx="7154882" cy="4530796"/>
          </a:xfrm>
        </p:spPr>
        <p:txBody>
          <a:bodyPr/>
          <a:lstStyle/>
          <a:p>
            <a:pPr marL="342900" lvl="1" indent="-3429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CA" sz="2000" b="1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National Strategy on Abandoned and Wrecked Vessels</a:t>
            </a:r>
          </a:p>
          <a:p>
            <a:pPr marL="803275" lvl="3" indent="-342900">
              <a:spcBef>
                <a:spcPts val="0"/>
              </a:spcBef>
              <a:spcAft>
                <a:spcPts val="1200"/>
              </a:spcAft>
            </a:pPr>
            <a:r>
              <a:rPr lang="en-CA" sz="18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Short-term funding programs for vessel removals, education and research</a:t>
            </a:r>
          </a:p>
          <a:p>
            <a:pPr marL="803275" lvl="3" indent="-342900">
              <a:spcBef>
                <a:spcPts val="0"/>
              </a:spcBef>
              <a:spcAft>
                <a:spcPts val="1200"/>
              </a:spcAft>
            </a:pPr>
            <a:r>
              <a:rPr lang="en-CA" sz="18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New legislation to prohibit vessel abandonment</a:t>
            </a:r>
          </a:p>
          <a:p>
            <a:pPr marL="803275" lvl="3" indent="-342900">
              <a:spcBef>
                <a:spcPts val="0"/>
              </a:spcBef>
              <a:spcAft>
                <a:spcPts val="1200"/>
              </a:spcAft>
            </a:pPr>
            <a:r>
              <a:rPr lang="en-CA" sz="18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Enhancing commercial vessel and pleasure craft owner identification systems</a:t>
            </a:r>
          </a:p>
          <a:p>
            <a:pPr marL="803275" lvl="3" indent="-342900">
              <a:spcBef>
                <a:spcPts val="0"/>
              </a:spcBef>
              <a:spcAft>
                <a:spcPts val="1200"/>
              </a:spcAft>
            </a:pPr>
            <a:r>
              <a:rPr lang="en-CA" sz="18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A national inventory of abandoned and wrecked vessels, prioritized according to risk</a:t>
            </a:r>
          </a:p>
          <a:p>
            <a:pPr marL="803275" lvl="3" indent="-342900">
              <a:spcBef>
                <a:spcPts val="0"/>
              </a:spcBef>
              <a:spcAft>
                <a:spcPts val="1200"/>
              </a:spcAft>
            </a:pPr>
            <a:r>
              <a:rPr lang="en-CA" sz="18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Vessel-owner financed funds to remediate wrecked, abandoned and hazardous vessels in the longer term</a:t>
            </a:r>
          </a:p>
          <a:p>
            <a:pPr marL="0" indent="0">
              <a:buNone/>
            </a:pPr>
            <a:endParaRPr lang="en-CA" sz="18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7096836" y="1600200"/>
            <a:ext cx="50919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Font typeface="Arial" panose="020B0604020202020204" pitchFamily="34" charset="0"/>
              <a:buChar char="•"/>
            </a:pPr>
            <a:endParaRPr lang="en-CA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CA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8430" y="1635903"/>
            <a:ext cx="4628800" cy="3471600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p:sp>
        <p:nvSpPr>
          <p:cNvPr id="9" name="Title 1"/>
          <p:cNvSpPr txBox="1">
            <a:spLocks/>
          </p:cNvSpPr>
          <p:nvPr/>
        </p:nvSpPr>
        <p:spPr bwMode="auto">
          <a:xfrm>
            <a:off x="817255" y="197584"/>
            <a:ext cx="11087266" cy="800100"/>
          </a:xfrm>
          <a:prstGeom prst="rect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CA" sz="3500" b="1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         </a:t>
            </a:r>
            <a:br>
              <a:rPr lang="en-CA" sz="3500" b="1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</a:br>
            <a:r>
              <a:rPr lang="en-CA" sz="35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Preserving and Restoring Marine Ecosystems</a:t>
            </a:r>
            <a:r>
              <a:rPr lang="en-CA" sz="3500" dirty="0" smtClean="0"/>
              <a:t/>
            </a:r>
            <a:br>
              <a:rPr lang="en-CA" sz="3500" dirty="0" smtClean="0"/>
            </a:br>
            <a:endParaRPr lang="en-CA" sz="3500" dirty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284304" y="41057"/>
            <a:ext cx="1127512" cy="104400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2777" r="-79221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4129788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684" y="180975"/>
            <a:ext cx="11177254" cy="700088"/>
          </a:xfrm>
          <a:solidFill>
            <a:schemeClr val="bg1">
              <a:lumMod val="50000"/>
            </a:schemeClr>
          </a:solidFill>
        </p:spPr>
        <p:txBody>
          <a:bodyPr>
            <a:normAutofit/>
          </a:bodyPr>
          <a:lstStyle/>
          <a:p>
            <a:pPr lvl="0" eaLnBrk="1" hangingPunct="1">
              <a:defRPr/>
            </a:pPr>
            <a:r>
              <a:rPr lang="en-CA" sz="3600" b="1" dirty="0" smtClean="0">
                <a:solidFill>
                  <a:schemeClr val="bg1"/>
                </a:solidFill>
              </a:rPr>
              <a:t>       Indigenous Partnerships</a:t>
            </a:r>
            <a:endParaRPr lang="en-CA" sz="35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1413"/>
            <a:ext cx="6273282" cy="4714896"/>
          </a:xfrm>
        </p:spPr>
        <p:txBody>
          <a:bodyPr/>
          <a:lstStyle/>
          <a:p>
            <a:pPr eaLnBrk="1" hangingPunct="1">
              <a:spcBef>
                <a:spcPts val="2399"/>
              </a:spcBef>
              <a:defRPr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Advancing reconciliation 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by 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building partnerships with Indigenous 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groups in a number of areas including:</a:t>
            </a:r>
          </a:p>
          <a:p>
            <a:pPr lvl="1"/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understanding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effects 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of shipping;</a:t>
            </a:r>
          </a:p>
          <a:p>
            <a:pPr lvl="1"/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creating local vessel control areas to minimize safety risks and/or environmental impacts;</a:t>
            </a:r>
          </a:p>
          <a:p>
            <a:pPr lvl="1"/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updating and modernizing regulations and other tools to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respond 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to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local issues 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related to marine traffic; </a:t>
            </a:r>
          </a:p>
          <a:p>
            <a:pPr lvl="1"/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taking most 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appropriate measures when monitoring clean-up, in the event of a spill; and</a:t>
            </a:r>
          </a:p>
          <a:p>
            <a:pPr lvl="1"/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training 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programs to increase participation of Indigenous group members, particularly women, in marine safety jobs.</a:t>
            </a: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en-US" sz="20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Oval 4"/>
          <p:cNvSpPr>
            <a:spLocks noChangeAspect="1"/>
          </p:cNvSpPr>
          <p:nvPr/>
        </p:nvSpPr>
        <p:spPr>
          <a:xfrm>
            <a:off x="155686" y="0"/>
            <a:ext cx="1127512" cy="1044000"/>
          </a:xfrm>
          <a:prstGeom prst="ellipse">
            <a:avLst/>
          </a:prstGeom>
          <a:blipFill dpi="0" rotWithShape="1">
            <a:blip r:embed="rId3"/>
            <a:srcRect/>
            <a:stretch>
              <a:fillRect l="-3704" r="-3704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082" y="1603161"/>
            <a:ext cx="5039476" cy="3791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006" y="1367161"/>
            <a:ext cx="6107837" cy="4605087"/>
          </a:xfrm>
        </p:spPr>
        <p:txBody>
          <a:bodyPr/>
          <a:lstStyle/>
          <a:p>
            <a:pPr eaLnBrk="1" hangingPunct="1">
              <a:spcBef>
                <a:spcPts val="600"/>
              </a:spcBef>
              <a:defRPr/>
            </a:pP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Scientific research 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to improve understanding of how oil behaves in water and how to clean it 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up:</a:t>
            </a:r>
            <a:endParaRPr lang="en-US" sz="20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lvl="1" eaLnBrk="1" hangingPunct="1">
              <a:spcBef>
                <a:spcPts val="600"/>
              </a:spcBef>
              <a:buFontTx/>
              <a:buChar char="-"/>
              <a:defRPr/>
            </a:pP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Improved 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oil spill trajectory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models</a:t>
            </a:r>
          </a:p>
          <a:p>
            <a:pPr marL="457200" lvl="1" indent="0" eaLnBrk="1" hangingPunct="1">
              <a:spcBef>
                <a:spcPts val="600"/>
              </a:spcBef>
              <a:buNone/>
              <a:defRPr/>
            </a:pPr>
            <a:endParaRPr lang="en-US" sz="1800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lvl="1" eaLnBrk="1" hangingPunct="1">
              <a:spcBef>
                <a:spcPts val="600"/>
              </a:spcBef>
              <a:buFontTx/>
              <a:buChar char="-"/>
              <a:defRPr/>
            </a:pP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Studying </a:t>
            </a:r>
            <a:r>
              <a:rPr lang="en-US" sz="1800" dirty="0" err="1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behaviour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, 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fate and biological impact of oil in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water</a:t>
            </a:r>
          </a:p>
          <a:p>
            <a:pPr marL="457200" lvl="1" indent="0" eaLnBrk="1" hangingPunct="1">
              <a:spcBef>
                <a:spcPts val="600"/>
              </a:spcBef>
              <a:buNone/>
              <a:defRPr/>
            </a:pPr>
            <a:endParaRPr lang="en-US" sz="1800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lvl="1" eaLnBrk="1" hangingPunct="1">
              <a:spcBef>
                <a:spcPts val="600"/>
              </a:spcBef>
              <a:buFontTx/>
              <a:buChar char="-"/>
              <a:defRPr/>
            </a:pP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Research on spill response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technologies</a:t>
            </a:r>
          </a:p>
          <a:p>
            <a:pPr marL="457200" lvl="1" indent="0" eaLnBrk="1" hangingPunct="1">
              <a:spcBef>
                <a:spcPts val="600"/>
              </a:spcBef>
              <a:buNone/>
              <a:defRPr/>
            </a:pPr>
            <a:endParaRPr lang="en-US" sz="1800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lvl="1" eaLnBrk="1" hangingPunct="1">
              <a:spcBef>
                <a:spcPts val="600"/>
              </a:spcBef>
              <a:buFontTx/>
              <a:buChar char="-"/>
              <a:defRPr/>
            </a:pP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Support for real time digital hydrophone and oceanographic technologies through Oceans Network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Canada</a:t>
            </a:r>
          </a:p>
          <a:p>
            <a:pPr marL="457200" lvl="1" indent="0" eaLnBrk="1" hangingPunct="1">
              <a:spcBef>
                <a:spcPts val="2399"/>
              </a:spcBef>
              <a:buNone/>
              <a:defRPr/>
            </a:pPr>
            <a:endParaRPr lang="en-US" sz="16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marL="342900" lvl="1" indent="-342900" eaLnBrk="1" hangingPunct="1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endParaRPr lang="en-CA" sz="2400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979055" y="251819"/>
            <a:ext cx="10400145" cy="792472"/>
            <a:chOff x="1151529" y="3599812"/>
            <a:chExt cx="5181715" cy="640734"/>
          </a:xfrm>
        </p:grpSpPr>
        <p:sp>
          <p:nvSpPr>
            <p:cNvPr id="6" name="Pentagon 5"/>
            <p:cNvSpPr/>
            <p:nvPr/>
          </p:nvSpPr>
          <p:spPr>
            <a:xfrm rot="10800000">
              <a:off x="1151529" y="3599812"/>
              <a:ext cx="5181715" cy="640734"/>
            </a:xfrm>
            <a:prstGeom prst="homePlate">
              <a:avLst/>
            </a:prstGeom>
            <a:solidFill>
              <a:schemeClr val="accent5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Pentagon 4"/>
            <p:cNvSpPr/>
            <p:nvPr/>
          </p:nvSpPr>
          <p:spPr>
            <a:xfrm rot="21600000">
              <a:off x="1311712" y="3599812"/>
              <a:ext cx="5021532" cy="6407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16806" tIns="68580" rIns="128016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CA" sz="3600" kern="1200" dirty="0" smtClean="0"/>
                <a:t>Stronger Evidence Base</a:t>
              </a:r>
              <a:endParaRPr lang="en-CA" sz="3600" kern="1200" dirty="0"/>
            </a:p>
          </p:txBody>
        </p:sp>
      </p:grpSp>
      <p:pic>
        <p:nvPicPr>
          <p:cNvPr id="9" name="Picture 3" descr="cid:5e1dd8bf-d97f-4b4c-9a56-d3236fe024f2@DFO-MPO.GC.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/>
          <a:stretch>
            <a:fillRect/>
          </a:stretch>
        </p:blipFill>
        <p:spPr bwMode="auto">
          <a:xfrm>
            <a:off x="6981487" y="1908768"/>
            <a:ext cx="4896000" cy="318169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val 9"/>
          <p:cNvSpPr>
            <a:spLocks noChangeAspect="1"/>
          </p:cNvSpPr>
          <p:nvPr/>
        </p:nvSpPr>
        <p:spPr>
          <a:xfrm>
            <a:off x="736800" y="126055"/>
            <a:ext cx="1127512" cy="1044000"/>
          </a:xfrm>
          <a:prstGeom prst="ellipse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4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1526751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136525"/>
            <a:ext cx="10514012" cy="831850"/>
          </a:xfrm>
        </p:spPr>
        <p:txBody>
          <a:bodyPr>
            <a:noAutofit/>
          </a:bodyPr>
          <a:lstStyle/>
          <a:p>
            <a:pPr algn="l" eaLnBrk="1" hangingPunct="1">
              <a:defRPr/>
            </a:pPr>
            <a:r>
              <a:rPr lang="en-CA" sz="3500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Questions &amp; Contacts</a:t>
            </a:r>
            <a:endParaRPr lang="en-CA" sz="3500" dirty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425" y="1416050"/>
            <a:ext cx="6388100" cy="4159249"/>
          </a:xfrm>
        </p:spPr>
        <p:txBody>
          <a:bodyPr/>
          <a:lstStyle/>
          <a:p>
            <a:pPr marL="0" indent="0" eaLnBrk="1" hangingPunct="1">
              <a:spcBef>
                <a:spcPts val="2399"/>
              </a:spcBef>
              <a:buFont typeface="Arial" panose="020B0604020202020204" pitchFamily="34" charset="0"/>
              <a:buNone/>
              <a:defRPr/>
            </a:pPr>
            <a:r>
              <a:rPr lang="en-US" altLang="en-US" sz="24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For more information:</a:t>
            </a:r>
          </a:p>
          <a:p>
            <a:pPr marL="0" indent="0" eaLnBrk="1" hangingPunct="1">
              <a:spcBef>
                <a:spcPts val="2399"/>
              </a:spcBef>
              <a:buFont typeface="Arial" panose="020B0604020202020204" pitchFamily="34" charset="0"/>
              <a:buNone/>
              <a:defRPr/>
            </a:pPr>
            <a:r>
              <a:rPr lang="en-US" altLang="en-US" sz="24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Lorraine </a:t>
            </a:r>
            <a:r>
              <a:rPr lang="en-US" altLang="en-US" sz="24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Gill, Transport Canada </a:t>
            </a:r>
            <a:r>
              <a:rPr lang="en-US" altLang="en-US" sz="24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hlinkClick r:id="rId3"/>
              </a:rPr>
              <a:t>Lorraine.gill@tc.gc.ca</a:t>
            </a:r>
            <a:r>
              <a:rPr lang="en-US" altLang="en-US" sz="24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 </a:t>
            </a:r>
            <a:endParaRPr lang="en-US" altLang="en-US" sz="2400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43012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25" y="1416050"/>
            <a:ext cx="4797425" cy="31765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3233</TotalTime>
  <Words>867</Words>
  <Application>Microsoft Office PowerPoint</Application>
  <PresentationFormat>Custom</PresentationFormat>
  <Paragraphs>163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Century Gothic</vt:lpstr>
      <vt:lpstr>Office Theme</vt:lpstr>
      <vt:lpstr> Presentation to Islands Trust Council December 6, 2017 – Victoria, BC   </vt:lpstr>
      <vt:lpstr>Context</vt:lpstr>
      <vt:lpstr>What is the Oceans Protection Plan?</vt:lpstr>
      <vt:lpstr>How is the Oceans Protection Plan organized?</vt:lpstr>
      <vt:lpstr>Initiatives under the Oceans Protection Plan</vt:lpstr>
      <vt:lpstr>Prevention: Managing Waterways for Safety</vt:lpstr>
      <vt:lpstr>Prevention: Managing Waterways for Safety</vt:lpstr>
      <vt:lpstr>         Response: Preparing for and Responding to Emergencies</vt:lpstr>
      <vt:lpstr>PowerPoint Presentation</vt:lpstr>
      <vt:lpstr>PowerPoint Presentation</vt:lpstr>
      <vt:lpstr>               Preserving and Restoring Marine Ecosystems </vt:lpstr>
      <vt:lpstr>PowerPoint Presentation</vt:lpstr>
      <vt:lpstr>       Indigenous Partnerships</vt:lpstr>
      <vt:lpstr>PowerPoint Presentation</vt:lpstr>
      <vt:lpstr>Questions &amp; Contacts</vt:lpstr>
    </vt:vector>
  </TitlesOfParts>
  <Company>Transport Canada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Gerald Betita</dc:creator>
  <cp:lastModifiedBy>Lin, Jane</cp:lastModifiedBy>
  <cp:revision>271</cp:revision>
  <cp:lastPrinted>2017-10-31T20:27:47Z</cp:lastPrinted>
  <dcterms:created xsi:type="dcterms:W3CDTF">2017-02-17T17:25:40Z</dcterms:created>
  <dcterms:modified xsi:type="dcterms:W3CDTF">2017-12-05T23:36:30Z</dcterms:modified>
</cp:coreProperties>
</file>